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2" r:id="rId3"/>
  </p:sldMasterIdLst>
  <p:notesMasterIdLst>
    <p:notesMasterId r:id="rId27"/>
  </p:notesMasterIdLst>
  <p:handoutMasterIdLst>
    <p:handoutMasterId r:id="rId28"/>
  </p:handoutMasterIdLst>
  <p:sldIdLst>
    <p:sldId id="426" r:id="rId4"/>
    <p:sldId id="427" r:id="rId5"/>
    <p:sldId id="401" r:id="rId6"/>
    <p:sldId id="404" r:id="rId7"/>
    <p:sldId id="415" r:id="rId8"/>
    <p:sldId id="414" r:id="rId9"/>
    <p:sldId id="433" r:id="rId10"/>
    <p:sldId id="421" r:id="rId11"/>
    <p:sldId id="423" r:id="rId12"/>
    <p:sldId id="407" r:id="rId13"/>
    <p:sldId id="429" r:id="rId14"/>
    <p:sldId id="430" r:id="rId15"/>
    <p:sldId id="431" r:id="rId16"/>
    <p:sldId id="408" r:id="rId17"/>
    <p:sldId id="410" r:id="rId18"/>
    <p:sldId id="412" r:id="rId19"/>
    <p:sldId id="425" r:id="rId20"/>
    <p:sldId id="436" r:id="rId21"/>
    <p:sldId id="413" r:id="rId22"/>
    <p:sldId id="418" r:id="rId23"/>
    <p:sldId id="434" r:id="rId24"/>
    <p:sldId id="435" r:id="rId25"/>
    <p:sldId id="428" r:id="rId26"/>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n" initials="S" lastIdx="1" clrIdx="0"/>
  <p:cmAuthor id="1" name="Sandra Black" initials="SB" lastIdx="1" clrIdx="1"/>
  <p:cmAuthor id="2" name="PattyK" initials="P" lastIdx="5" clrIdx="2"/>
  <p:cmAuthor id="3" name="Patricia Konarski" initials="PK" lastIdx="16"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53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1" autoAdjust="0"/>
    <p:restoredTop sz="85714" autoAdjust="0"/>
  </p:normalViewPr>
  <p:slideViewPr>
    <p:cSldViewPr snapToGrid="0" snapToObjects="1">
      <p:cViewPr>
        <p:scale>
          <a:sx n="69" d="100"/>
          <a:sy n="69" d="100"/>
        </p:scale>
        <p:origin x="-135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5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dirty="0"/>
              <a:t>Means of Suicide,</a:t>
            </a:r>
            <a:r>
              <a:rPr lang="en-US" sz="2000" baseline="0" dirty="0"/>
              <a:t> </a:t>
            </a:r>
            <a:r>
              <a:rPr lang="en-US" sz="2000" dirty="0"/>
              <a:t>California, 1993-2013</a:t>
            </a:r>
          </a:p>
        </c:rich>
      </c:tx>
      <c:layout>
        <c:manualLayout>
          <c:xMode val="edge"/>
          <c:yMode val="edge"/>
          <c:x val="2.9886021191795498E-2"/>
          <c:y val="6.7010309278350499E-2"/>
        </c:manualLayout>
      </c:layout>
      <c:overlay val="0"/>
    </c:title>
    <c:autoTitleDeleted val="0"/>
    <c:plotArea>
      <c:layout/>
      <c:pieChart>
        <c:varyColors val="1"/>
        <c:ser>
          <c:idx val="0"/>
          <c:order val="0"/>
          <c:tx>
            <c:strRef>
              <c:f>Sheet1!$B$1</c:f>
              <c:strCache>
                <c:ptCount val="1"/>
                <c:pt idx="0">
                  <c:v>Suicide Deaths in California, 1993-2013</c:v>
                </c:pt>
              </c:strCache>
            </c:strRef>
          </c:tx>
          <c:explosion val="2"/>
          <c:cat>
            <c:strRef>
              <c:f>Sheet1!$A$2:$A$5</c:f>
              <c:strCache>
                <c:ptCount val="4"/>
                <c:pt idx="0">
                  <c:v>Firearms (45,385)</c:v>
                </c:pt>
                <c:pt idx="1">
                  <c:v>Hanging/Suffocation (18,286)</c:v>
                </c:pt>
                <c:pt idx="2">
                  <c:v>Poisoning (14,202)</c:v>
                </c:pt>
                <c:pt idx="3">
                  <c:v>Other</c:v>
                </c:pt>
              </c:strCache>
            </c:strRef>
          </c:cat>
          <c:val>
            <c:numRef>
              <c:f>Sheet1!$B$2:$B$5</c:f>
              <c:numCache>
                <c:formatCode>General</c:formatCode>
                <c:ptCount val="4"/>
                <c:pt idx="0">
                  <c:v>45385</c:v>
                </c:pt>
                <c:pt idx="1">
                  <c:v>18286</c:v>
                </c:pt>
                <c:pt idx="2">
                  <c:v>14202</c:v>
                </c:pt>
                <c:pt idx="3">
                  <c:v>8241</c:v>
                </c:pt>
              </c:numCache>
            </c:numRef>
          </c:val>
          <c:extLst xmlns:c16r2="http://schemas.microsoft.com/office/drawing/2015/06/chart">
            <c:ext xmlns:c16="http://schemas.microsoft.com/office/drawing/2014/chart" uri="{C3380CC4-5D6E-409C-BE32-E72D297353CC}">
              <c16:uniqueId val="{00000000-68D0-4C64-8C60-D134DB9C7563}"/>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1645450568678903"/>
          <c:y val="0.25012338663852601"/>
          <c:w val="0.26888487897346203"/>
          <c:h val="0.71707443786021596"/>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tx>
            <c:strRef>
              <c:f>Sheet1!$B$1</c:f>
              <c:strCache>
                <c:ptCount val="1"/>
                <c:pt idx="0">
                  <c:v>Males</c:v>
                </c:pt>
              </c:strCache>
            </c:strRef>
          </c:tx>
          <c:invertIfNegative val="0"/>
          <c:cat>
            <c:strRef>
              <c:f>Sheet1!$A$2:$A$5</c:f>
              <c:strCache>
                <c:ptCount val="4"/>
                <c:pt idx="0">
                  <c:v>Firearms</c:v>
                </c:pt>
                <c:pt idx="1">
                  <c:v>Hanging/Suffocation</c:v>
                </c:pt>
                <c:pt idx="2">
                  <c:v>Poisoning</c:v>
                </c:pt>
                <c:pt idx="3">
                  <c:v>Other</c:v>
                </c:pt>
              </c:strCache>
            </c:strRef>
          </c:cat>
          <c:val>
            <c:numRef>
              <c:f>Sheet1!$B$2:$B$5</c:f>
              <c:numCache>
                <c:formatCode>General</c:formatCode>
                <c:ptCount val="4"/>
                <c:pt idx="0">
                  <c:v>28856</c:v>
                </c:pt>
                <c:pt idx="1">
                  <c:v>14429</c:v>
                </c:pt>
                <c:pt idx="2">
                  <c:v>7731</c:v>
                </c:pt>
                <c:pt idx="3">
                  <c:v>6160</c:v>
                </c:pt>
              </c:numCache>
            </c:numRef>
          </c:val>
          <c:extLst xmlns:c16r2="http://schemas.microsoft.com/office/drawing/2015/06/chart">
            <c:ext xmlns:c16="http://schemas.microsoft.com/office/drawing/2014/chart" uri="{C3380CC4-5D6E-409C-BE32-E72D297353CC}">
              <c16:uniqueId val="{00000000-C712-4926-80B2-55D2B62F2EC5}"/>
            </c:ext>
          </c:extLst>
        </c:ser>
        <c:ser>
          <c:idx val="1"/>
          <c:order val="1"/>
          <c:tx>
            <c:strRef>
              <c:f>Sheet1!$C$1</c:f>
              <c:strCache>
                <c:ptCount val="1"/>
                <c:pt idx="0">
                  <c:v>Females</c:v>
                </c:pt>
              </c:strCache>
            </c:strRef>
          </c:tx>
          <c:invertIfNegative val="0"/>
          <c:cat>
            <c:strRef>
              <c:f>Sheet1!$A$2:$A$5</c:f>
              <c:strCache>
                <c:ptCount val="4"/>
                <c:pt idx="0">
                  <c:v>Firearms</c:v>
                </c:pt>
                <c:pt idx="1">
                  <c:v>Hanging/Suffocation</c:v>
                </c:pt>
                <c:pt idx="2">
                  <c:v>Poisoning</c:v>
                </c:pt>
                <c:pt idx="3">
                  <c:v>Other</c:v>
                </c:pt>
              </c:strCache>
            </c:strRef>
          </c:cat>
          <c:val>
            <c:numRef>
              <c:f>Sheet1!$C$2:$C$5</c:f>
              <c:numCache>
                <c:formatCode>General</c:formatCode>
                <c:ptCount val="4"/>
                <c:pt idx="0">
                  <c:v>4120</c:v>
                </c:pt>
                <c:pt idx="1">
                  <c:v>3857</c:v>
                </c:pt>
                <c:pt idx="2">
                  <c:v>6471</c:v>
                </c:pt>
                <c:pt idx="3">
                  <c:v>8241</c:v>
                </c:pt>
              </c:numCache>
            </c:numRef>
          </c:val>
          <c:extLst xmlns:c16r2="http://schemas.microsoft.com/office/drawing/2015/06/chart">
            <c:ext xmlns:c16="http://schemas.microsoft.com/office/drawing/2014/chart" uri="{C3380CC4-5D6E-409C-BE32-E72D297353CC}">
              <c16:uniqueId val="{00000001-C712-4926-80B2-55D2B62F2EC5}"/>
            </c:ext>
          </c:extLst>
        </c:ser>
        <c:dLbls>
          <c:showLegendKey val="0"/>
          <c:showVal val="0"/>
          <c:showCatName val="0"/>
          <c:showSerName val="0"/>
          <c:showPercent val="0"/>
          <c:showBubbleSize val="0"/>
        </c:dLbls>
        <c:gapWidth val="150"/>
        <c:overlap val="100"/>
        <c:axId val="116883456"/>
        <c:axId val="116884992"/>
      </c:barChart>
      <c:catAx>
        <c:axId val="116883456"/>
        <c:scaling>
          <c:orientation val="minMax"/>
        </c:scaling>
        <c:delete val="0"/>
        <c:axPos val="l"/>
        <c:numFmt formatCode="General" sourceLinked="0"/>
        <c:majorTickMark val="out"/>
        <c:minorTickMark val="none"/>
        <c:tickLblPos val="nextTo"/>
        <c:crossAx val="116884992"/>
        <c:crosses val="autoZero"/>
        <c:auto val="1"/>
        <c:lblAlgn val="ctr"/>
        <c:lblOffset val="100"/>
        <c:noMultiLvlLbl val="0"/>
      </c:catAx>
      <c:valAx>
        <c:axId val="116884992"/>
        <c:scaling>
          <c:orientation val="minMax"/>
        </c:scaling>
        <c:delete val="0"/>
        <c:axPos val="b"/>
        <c:majorGridlines/>
        <c:numFmt formatCode="General" sourceLinked="1"/>
        <c:majorTickMark val="out"/>
        <c:minorTickMark val="none"/>
        <c:tickLblPos val="nextTo"/>
        <c:crossAx val="116883456"/>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5E246FCB-EA2C-4B46-B155-AF42FABCE7FD}" type="datetimeFigureOut">
              <a:rPr lang="en-US" smtClean="0"/>
              <a:t>7/3/2017</a:t>
            </a:fld>
            <a:endParaRPr lang="en-US" dirty="0"/>
          </a:p>
        </p:txBody>
      </p:sp>
      <p:sp>
        <p:nvSpPr>
          <p:cNvPr id="4" name="Footer Placeholder 3"/>
          <p:cNvSpPr>
            <a:spLocks noGrp="1"/>
          </p:cNvSpPr>
          <p:nvPr>
            <p:ph type="ftr" sz="quarter" idx="2"/>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lIns="91440" tIns="45720" rIns="91440" bIns="45720" rtlCol="0" anchor="b"/>
          <a:lstStyle>
            <a:lvl1pPr algn="r">
              <a:defRPr sz="1200"/>
            </a:lvl1pPr>
          </a:lstStyle>
          <a:p>
            <a:fld id="{55887847-FEFF-244A-8A5D-EB9D5780270A}" type="slidenum">
              <a:rPr lang="en-US" smtClean="0"/>
              <a:t>‹#›</a:t>
            </a:fld>
            <a:endParaRPr lang="en-US" dirty="0"/>
          </a:p>
        </p:txBody>
      </p:sp>
    </p:spTree>
    <p:extLst>
      <p:ext uri="{BB962C8B-B14F-4D97-AF65-F5344CB8AC3E}">
        <p14:creationId xmlns:p14="http://schemas.microsoft.com/office/powerpoint/2010/main" val="12380143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5" tIns="47113" rIns="94225" bIns="47113" rtlCol="0"/>
          <a:lstStyle>
            <a:lvl1pPr algn="l">
              <a:defRPr sz="13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5" tIns="47113" rIns="94225" bIns="47113" rtlCol="0"/>
          <a:lstStyle>
            <a:lvl1pPr algn="r">
              <a:defRPr sz="1300"/>
            </a:lvl1pPr>
          </a:lstStyle>
          <a:p>
            <a:fld id="{9730BE5B-1E01-430E-AE7B-A58FAE57CB43}" type="datetimeFigureOut">
              <a:rPr lang="en-US" smtClean="0"/>
              <a:t>7/3/2017</a:t>
            </a:fld>
            <a:endParaRPr lang="en-US" dirty="0"/>
          </a:p>
        </p:txBody>
      </p:sp>
      <p:sp>
        <p:nvSpPr>
          <p:cNvPr id="4" name="Slide Image Placeholder 3"/>
          <p:cNvSpPr>
            <a:spLocks noGrp="1" noRot="1" noChangeAspect="1"/>
          </p:cNvSpPr>
          <p:nvPr>
            <p:ph type="sldImg" idx="2"/>
          </p:nvPr>
        </p:nvSpPr>
        <p:spPr>
          <a:xfrm>
            <a:off x="1203325" y="704850"/>
            <a:ext cx="4695825" cy="3521075"/>
          </a:xfrm>
          <a:prstGeom prst="rect">
            <a:avLst/>
          </a:prstGeom>
          <a:noFill/>
          <a:ln w="12700">
            <a:solidFill>
              <a:prstClr val="black"/>
            </a:solidFill>
          </a:ln>
        </p:spPr>
        <p:txBody>
          <a:bodyPr vert="horz" lIns="94225" tIns="47113" rIns="94225" bIns="47113"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5" tIns="47113" rIns="94225" bIns="471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5" tIns="47113" rIns="94225" bIns="47113" rtlCol="0" anchor="b"/>
          <a:lstStyle>
            <a:lvl1pPr algn="r">
              <a:defRPr sz="1300"/>
            </a:lvl1pPr>
          </a:lstStyle>
          <a:p>
            <a:fld id="{546316F2-DC7C-45CB-9708-F1D53FDAE9AE}" type="slidenum">
              <a:rPr lang="en-US" smtClean="0"/>
              <a:t>‹#›</a:t>
            </a:fld>
            <a:endParaRPr lang="en-US" dirty="0"/>
          </a:p>
        </p:txBody>
      </p:sp>
    </p:spTree>
    <p:extLst>
      <p:ext uri="{BB962C8B-B14F-4D97-AF65-F5344CB8AC3E}">
        <p14:creationId xmlns:p14="http://schemas.microsoft.com/office/powerpoint/2010/main" val="8200191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Insert presenter contact information in text box prior to presentation.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Introduce yourself;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‘Know the Signs” Social Marketing Campaign for Suicide Prevention is part of statewide efforts to prevent suicide, reduce stigma and discrimination related to mental illness, and to promote the mental health and wellness of all people in California.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initiatives are funded by counties through the Mental Health Services Act (Prop 63) and administered by the California Mental Health Services Authority (</a:t>
            </a:r>
            <a:r>
              <a:rPr lang="en-US" sz="1200" kern="1200" dirty="0" err="1">
                <a:solidFill>
                  <a:schemeClr val="tx1"/>
                </a:solidFill>
                <a:effectLst/>
                <a:latin typeface="+mn-lt"/>
                <a:ea typeface="+mn-ea"/>
                <a:cs typeface="+mn-cs"/>
              </a:rPr>
              <a:t>CalMHSA</a:t>
            </a:r>
            <a:r>
              <a:rPr lang="en-US" sz="1200" kern="1200" dirty="0">
                <a:solidFill>
                  <a:schemeClr val="tx1"/>
                </a:solidFill>
                <a:effectLst/>
                <a:latin typeface="+mn-lt"/>
                <a:ea typeface="+mn-ea"/>
                <a:cs typeface="+mn-cs"/>
              </a:rPr>
              <a:t>), an organization of county governments working to improve mental health outcomes for individuals, families, and communities. </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a:t>
            </a:fld>
            <a:endParaRPr lang="en-US" dirty="0"/>
          </a:p>
        </p:txBody>
      </p:sp>
    </p:spTree>
    <p:extLst>
      <p:ext uri="{BB962C8B-B14F-4D97-AF65-F5344CB8AC3E}">
        <p14:creationId xmlns:p14="http://schemas.microsoft.com/office/powerpoint/2010/main" val="67384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a:p>
        </p:txBody>
      </p:sp>
      <p:sp>
        <p:nvSpPr>
          <p:cNvPr id="4" name="Slide Number Placeholder 3"/>
          <p:cNvSpPr>
            <a:spLocks noGrp="1"/>
          </p:cNvSpPr>
          <p:nvPr>
            <p:ph type="sldNum" sz="quarter" idx="10"/>
          </p:nvPr>
        </p:nvSpPr>
        <p:spPr/>
        <p:txBody>
          <a:bodyPr/>
          <a:lstStyle/>
          <a:p>
            <a:fld id="{546316F2-DC7C-45CB-9708-F1D53FDAE9AE}" type="slidenum">
              <a:rPr lang="en-US" smtClean="0"/>
              <a:t>10</a:t>
            </a:fld>
            <a:endParaRPr lang="en-US" dirty="0"/>
          </a:p>
        </p:txBody>
      </p:sp>
    </p:spTree>
    <p:extLst>
      <p:ext uri="{BB962C8B-B14F-4D97-AF65-F5344CB8AC3E}">
        <p14:creationId xmlns:p14="http://schemas.microsoft.com/office/powerpoint/2010/main" val="226550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11</a:t>
            </a:fld>
            <a:endParaRPr lang="en-US" dirty="0"/>
          </a:p>
        </p:txBody>
      </p:sp>
    </p:spTree>
    <p:extLst>
      <p:ext uri="{BB962C8B-B14F-4D97-AF65-F5344CB8AC3E}">
        <p14:creationId xmlns:p14="http://schemas.microsoft.com/office/powerpoint/2010/main" val="2265509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group, men are traditionally socialized to embody values such as strength, toughness, and being a good provider and protector of family and property.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can be difficult to display vulnerability and appear weak, such as by recognizing the need for help and asking for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Emotional despair in men may be masked by emotions and behaviors more in line with perceived expectations: stoicism, recklessness, increased drug or alcohol use, excessive working, anger and irritability, and resentment.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may also manifest in physical symptoms such as sleep issues, fatigue, and chronic pain. </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12</a:t>
            </a:fld>
            <a:endParaRPr lang="en-US" dirty="0"/>
          </a:p>
        </p:txBody>
      </p:sp>
    </p:spTree>
    <p:extLst>
      <p:ext uri="{BB962C8B-B14F-4D97-AF65-F5344CB8AC3E}">
        <p14:creationId xmlns:p14="http://schemas.microsoft.com/office/powerpoint/2010/main" val="1311962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 at risk of suicide may misinterpret their behavior and thinking and systematically minimize the seriousness and implications of the changes.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Family and friends also might miss signs that “didn't look like depression”.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Agitation, moodiness, irritability, and isolation may leave others afraid of making things worse or saying the wrong thing. </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13</a:t>
            </a:fld>
            <a:endParaRPr lang="en-US" dirty="0"/>
          </a:p>
        </p:txBody>
      </p:sp>
    </p:spTree>
    <p:extLst>
      <p:ext uri="{BB962C8B-B14F-4D97-AF65-F5344CB8AC3E}">
        <p14:creationId xmlns:p14="http://schemas.microsoft.com/office/powerpoint/2010/main" val="2297711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on protective factors for men is 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long term, prevention includes s</a:t>
            </a:r>
            <a:r>
              <a:rPr lang="en-US" sz="1200" kern="1200" dirty="0">
                <a:solidFill>
                  <a:schemeClr val="tx1"/>
                </a:solidFill>
                <a:effectLst/>
                <a:latin typeface="+mn-lt"/>
                <a:ea typeface="+mn-ea"/>
                <a:cs typeface="+mn-cs"/>
              </a:rPr>
              <a:t>trategies to specifically boost resilience, especially among boys and younger men, are needed to “inoculate” them in the later years.</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14</a:t>
            </a:fld>
            <a:endParaRPr lang="en-US" dirty="0"/>
          </a:p>
        </p:txBody>
      </p:sp>
    </p:spTree>
    <p:extLst>
      <p:ext uri="{BB962C8B-B14F-4D97-AF65-F5344CB8AC3E}">
        <p14:creationId xmlns:p14="http://schemas.microsoft.com/office/powerpoint/2010/main" val="195141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Strategies for reducing risk include recognizing the warning signs as they appear in men, addressing male-specific risk factors, helping men to recognize their own moods and behaviors and develop better strategies for self care, and willingness to reach out and accept help from their friends, families, and communities (including mental health professionals).</a:t>
            </a:r>
          </a:p>
          <a:p>
            <a:endParaRPr lang="en-US" dirty="0"/>
          </a:p>
          <a:p>
            <a:r>
              <a:rPr lang="en-US" sz="1200" kern="1200" dirty="0">
                <a:solidFill>
                  <a:schemeClr val="tx1"/>
                </a:solidFill>
                <a:effectLst/>
                <a:latin typeface="+mn-lt"/>
                <a:ea typeface="+mn-ea"/>
                <a:cs typeface="+mn-cs"/>
              </a:rPr>
              <a:t>Acute risk can be reduced through distraction to other activities and thoughts, practical and emotional supports, and professional intervention. Also</a:t>
            </a:r>
            <a:r>
              <a:rPr lang="en-US" sz="1200" kern="1200" baseline="0" dirty="0">
                <a:solidFill>
                  <a:schemeClr val="tx1"/>
                </a:solidFill>
                <a:effectLst/>
                <a:latin typeface="+mn-lt"/>
                <a:ea typeface="+mn-ea"/>
                <a:cs typeface="+mn-cs"/>
              </a:rPr>
              <a:t> needed is limiting access to highly lethal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Also important are practical help with life problems and focusing on their role and obligations in their family and community. Build positive momentum by setting small and achievable goals to disrupt the sense that things are inexorably spiraling downward. Remind them of how negatively it would impact their family and friends if they died. Have regular contact with a person or people they can discuss problems with and “let off steam” in a positive way. </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15</a:t>
            </a:fld>
            <a:endParaRPr lang="en-US" dirty="0"/>
          </a:p>
        </p:txBody>
      </p:sp>
    </p:spTree>
    <p:extLst>
      <p:ext uri="{BB962C8B-B14F-4D97-AF65-F5344CB8AC3E}">
        <p14:creationId xmlns:p14="http://schemas.microsoft.com/office/powerpoint/2010/main" val="10390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On average, 45% of people who died by suicide had contact with primary care providers within one month of their death, and over 75% had such contact within a year of their death. This is especially true of older adults who see their primary care providers more frequently than younger adults do. All of this suggests there may have been missed opportunities to identify the patient’s suicidality.</a:t>
            </a:r>
          </a:p>
          <a:p>
            <a:pPr marL="0" indent="0">
              <a:buFont typeface="+mj-lt"/>
              <a:buNone/>
            </a:pPr>
            <a:r>
              <a:rPr lang="en-US" dirty="0" err="1"/>
              <a:t>Luoma</a:t>
            </a:r>
            <a:r>
              <a:rPr lang="en-US" dirty="0"/>
              <a:t>, J. B., Martin, C. E., &amp; Pearson, J. L. (2002). Contact with mental health and primary care providers before suicide: A review of the evidence. American Journal of Psychiatry, 159(6), 909–16. Retrieved from http://www.ncbi.nlm.nih.gov/pubmed/12042175</a:t>
            </a:r>
          </a:p>
          <a:p>
            <a:pPr marL="0" indent="0">
              <a:buFont typeface="+mj-lt"/>
              <a:buNone/>
            </a:pPr>
            <a:endParaRPr lang="en-US" dirty="0"/>
          </a:p>
          <a:p>
            <a:pPr marL="0" indent="0">
              <a:buFont typeface="+mj-lt"/>
              <a:buNone/>
            </a:pPr>
            <a:r>
              <a:rPr lang="en-US" dirty="0"/>
              <a:t> The American College of Preventive Medicine recommends that all primary care practices have systems of care in place to assure accurate diagnosis, effective treatment, and follow-up for depression. </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16</a:t>
            </a:fld>
            <a:endParaRPr lang="en-US" dirty="0"/>
          </a:p>
        </p:txBody>
      </p:sp>
    </p:spTree>
    <p:extLst>
      <p:ext uri="{BB962C8B-B14F-4D97-AF65-F5344CB8AC3E}">
        <p14:creationId xmlns:p14="http://schemas.microsoft.com/office/powerpoint/2010/main" val="687490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Dad, I’ve noticed some changes in you recently that are worrying me. You used to spend time at the barbershop with your buddies but you haven’t had a haircut in a long time. And you’re losing weight. Are you feeling all right? Is there something troubling you?</a:t>
            </a:r>
          </a:p>
          <a:p>
            <a:endParaRPr lang="en-US" dirty="0"/>
          </a:p>
          <a:p>
            <a:r>
              <a:rPr lang="en-US" dirty="0"/>
              <a:t>Other examples: </a:t>
            </a:r>
          </a:p>
          <a:p>
            <a:r>
              <a:rPr lang="en-US" dirty="0"/>
              <a:t>Joe, it’s not like you to avoid your friends. And I heard you say something earlier today about not being around to see</a:t>
            </a:r>
            <a:r>
              <a:rPr lang="en-US" baseline="0" dirty="0"/>
              <a:t> how the next football season goes</a:t>
            </a:r>
            <a:r>
              <a:rPr lang="en-US" dirty="0"/>
              <a:t>. I remember when Doug was suicidal a couple of years ago. Are you thinking about suicide? </a:t>
            </a:r>
          </a:p>
          <a:p>
            <a:endParaRPr lang="en-US" dirty="0"/>
          </a:p>
          <a:p>
            <a:r>
              <a:rPr lang="en-US" dirty="0"/>
              <a:t>Honey, I’m worried about you. You just don’t seem yourself lately. I think your appetite is off and you haven’t been going out</a:t>
            </a:r>
            <a:r>
              <a:rPr lang="en-US" baseline="0" dirty="0"/>
              <a:t> much lately</a:t>
            </a:r>
            <a:r>
              <a:rPr lang="en-US" dirty="0"/>
              <a:t>. I’d like to make an appointment for you with your doctor and go with you to make sure that you aren’t experiencing depression. If you are, there are some good treatments that could help you feel much better.</a:t>
            </a:r>
          </a:p>
        </p:txBody>
      </p:sp>
      <p:sp>
        <p:nvSpPr>
          <p:cNvPr id="4" name="Slide Number Placeholder 3"/>
          <p:cNvSpPr>
            <a:spLocks noGrp="1"/>
          </p:cNvSpPr>
          <p:nvPr>
            <p:ph type="sldNum" sz="quarter" idx="10"/>
          </p:nvPr>
        </p:nvSpPr>
        <p:spPr/>
        <p:txBody>
          <a:bodyPr/>
          <a:lstStyle/>
          <a:p>
            <a:fld id="{546316F2-DC7C-45CB-9708-F1D53FDAE9AE}" type="slidenum">
              <a:rPr lang="en-US" smtClean="0"/>
              <a:t>17</a:t>
            </a:fld>
            <a:endParaRPr lang="en-US" dirty="0"/>
          </a:p>
        </p:txBody>
      </p:sp>
    </p:spTree>
    <p:extLst>
      <p:ext uri="{BB962C8B-B14F-4D97-AF65-F5344CB8AC3E}">
        <p14:creationId xmlns:p14="http://schemas.microsoft.com/office/powerpoint/2010/main" val="219816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Lifeline is available 24/7 in English or Spanish. Calls are answered by trained counselors at the nearest crisis center. Lifeline also has online chat services and a prompt to be connected to counselors trained in working with veterans.  </a:t>
            </a:r>
            <a:endParaRPr lang="en-US" baseline="0" dirty="0"/>
          </a:p>
          <a:p>
            <a:endParaRPr lang="en-US" baseline="0" dirty="0"/>
          </a:p>
          <a:p>
            <a:r>
              <a:rPr lang="en-US" baseline="0" dirty="0"/>
              <a:t>Institute on Aging’s 24-hour toll-free Friendship Line is the only accredited crisis line in the country for people aged 60 years and older, and adults living with disabilities. They also make on-going outreach calls to lonely older adults.</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19</a:t>
            </a:fld>
            <a:endParaRPr lang="en-US" dirty="0"/>
          </a:p>
        </p:txBody>
      </p:sp>
    </p:spTree>
    <p:extLst>
      <p:ext uri="{BB962C8B-B14F-4D97-AF65-F5344CB8AC3E}">
        <p14:creationId xmlns:p14="http://schemas.microsoft.com/office/powerpoint/2010/main" val="248171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a:buChar char="•"/>
              <a:defRPr/>
            </a:pPr>
            <a:r>
              <a:rPr lang="en-US" dirty="0" smtClean="0">
                <a:ea typeface="+mn-ea"/>
                <a:cs typeface="+mn-cs"/>
              </a:rPr>
              <a:t>By visiting the “Know the Signs” (English language) or “</a:t>
            </a:r>
            <a:r>
              <a:rPr lang="en-US" dirty="0" err="1" smtClean="0">
                <a:ea typeface="+mn-ea"/>
                <a:cs typeface="+mn-cs"/>
              </a:rPr>
              <a:t>Reconozca</a:t>
            </a:r>
            <a:r>
              <a:rPr lang="en-US" dirty="0" smtClean="0">
                <a:ea typeface="+mn-ea"/>
                <a:cs typeface="+mn-cs"/>
              </a:rPr>
              <a:t> </a:t>
            </a:r>
            <a:r>
              <a:rPr lang="en-US" dirty="0" err="1" smtClean="0">
                <a:ea typeface="+mn-ea"/>
                <a:cs typeface="+mn-cs"/>
              </a:rPr>
              <a:t>las</a:t>
            </a:r>
            <a:r>
              <a:rPr lang="en-US" dirty="0" smtClean="0">
                <a:ea typeface="+mn-ea"/>
                <a:cs typeface="+mn-cs"/>
              </a:rPr>
              <a:t> </a:t>
            </a:r>
            <a:r>
              <a:rPr lang="en-US" dirty="0" err="1" smtClean="0">
                <a:ea typeface="+mn-ea"/>
                <a:cs typeface="+mn-cs"/>
              </a:rPr>
              <a:t>senales</a:t>
            </a:r>
            <a:r>
              <a:rPr lang="en-US" dirty="0" smtClean="0">
                <a:ea typeface="+mn-ea"/>
                <a:cs typeface="+mn-cs"/>
              </a:rPr>
              <a:t>” (Spanish language) websites, you will learn</a:t>
            </a:r>
            <a:r>
              <a:rPr lang="en-US" baseline="0" dirty="0" smtClean="0">
                <a:ea typeface="+mn-ea"/>
                <a:cs typeface="+mn-cs"/>
              </a:rPr>
              <a:t> about the </a:t>
            </a:r>
            <a:r>
              <a:rPr lang="en-US" dirty="0" smtClean="0">
                <a:ea typeface="+mn-ea"/>
                <a:cs typeface="+mn-cs"/>
              </a:rPr>
              <a:t>warning signs</a:t>
            </a:r>
            <a:r>
              <a:rPr lang="en-US" baseline="0" dirty="0" smtClean="0">
                <a:ea typeface="+mn-ea"/>
                <a:cs typeface="+mn-cs"/>
              </a:rPr>
              <a:t> and how to have a conversation with someone you are concerned about, </a:t>
            </a:r>
            <a:r>
              <a:rPr lang="en-US" dirty="0" smtClean="0">
                <a:ea typeface="+mn-ea"/>
                <a:cs typeface="+mn-cs"/>
              </a:rPr>
              <a:t>as well as additional information about local resources. Under “Reach Out”, you can access an information page for each county in California.</a:t>
            </a:r>
          </a:p>
          <a:p>
            <a:pPr marL="171450" indent="-171450" eaLnBrk="1" fontAlgn="auto" hangingPunct="1">
              <a:spcBef>
                <a:spcPts val="0"/>
              </a:spcBef>
              <a:spcAft>
                <a:spcPts val="0"/>
              </a:spcAft>
              <a:buFont typeface="Arial"/>
              <a:buChar char="•"/>
              <a:defRPr/>
            </a:pPr>
            <a:r>
              <a:rPr lang="en-US" dirty="0" smtClean="0">
                <a:ea typeface="+mn-ea"/>
                <a:cs typeface="+mn-cs"/>
              </a:rPr>
              <a:t>See our Suicide</a:t>
            </a:r>
            <a:r>
              <a:rPr lang="en-US" baseline="0" dirty="0" smtClean="0">
                <a:ea typeface="+mn-ea"/>
                <a:cs typeface="+mn-cs"/>
              </a:rPr>
              <a:t> Prevention Week 2017 Toolkit to find additional resources for men, talking points and data briefing, and innovative ideas for reaching men</a:t>
            </a:r>
            <a:endParaRPr lang="en-US" dirty="0" smtClean="0">
              <a:ea typeface="+mn-ea"/>
              <a:cs typeface="+mn-cs"/>
            </a:endParaRPr>
          </a:p>
        </p:txBody>
      </p:sp>
      <p:sp>
        <p:nvSpPr>
          <p:cNvPr id="4" name="Slide Number Placeholder 3"/>
          <p:cNvSpPr>
            <a:spLocks noGrp="1"/>
          </p:cNvSpPr>
          <p:nvPr>
            <p:ph type="sldNum" sz="quarter" idx="10"/>
          </p:nvPr>
        </p:nvSpPr>
        <p:spPr/>
        <p:txBody>
          <a:bodyPr/>
          <a:lstStyle/>
          <a:p>
            <a:fld id="{546316F2-DC7C-45CB-9708-F1D53FDAE9AE}" type="slidenum">
              <a:rPr lang="en-US" smtClean="0"/>
              <a:t>20</a:t>
            </a:fld>
            <a:endParaRPr lang="en-US" dirty="0"/>
          </a:p>
        </p:txBody>
      </p:sp>
    </p:spTree>
    <p:extLst>
      <p:ext uri="{BB962C8B-B14F-4D97-AF65-F5344CB8AC3E}">
        <p14:creationId xmlns:p14="http://schemas.microsoft.com/office/powerpoint/2010/main" val="83291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Each </a:t>
            </a:r>
            <a:r>
              <a:rPr lang="en-US" sz="1200" dirty="0"/>
              <a:t>Mind </a:t>
            </a:r>
            <a:r>
              <a:rPr lang="en-US" sz="1200" dirty="0" smtClean="0"/>
              <a:t>Matters</a:t>
            </a:r>
            <a:r>
              <a:rPr lang="en-US" sz="1200" baseline="0" dirty="0" smtClean="0"/>
              <a:t> is </a:t>
            </a:r>
            <a:r>
              <a:rPr lang="en-US" sz="1200" dirty="0" smtClean="0"/>
              <a:t>California's </a:t>
            </a:r>
            <a:r>
              <a:rPr lang="en-US" sz="1200" dirty="0"/>
              <a:t>Mental Health </a:t>
            </a:r>
            <a:r>
              <a:rPr lang="en-US" sz="1200" dirty="0" smtClean="0"/>
              <a:t>Movement.</a:t>
            </a:r>
            <a:r>
              <a:rPr lang="en-US" sz="1200" baseline="0" dirty="0" smtClean="0"/>
              <a:t> It</a:t>
            </a:r>
            <a:r>
              <a:rPr lang="en-US" sz="1200" dirty="0" smtClean="0"/>
              <a:t> </a:t>
            </a:r>
            <a:r>
              <a:rPr lang="en-US" sz="1200" dirty="0"/>
              <a:t>serves as the megaphone to amplify the voices of all people who want to put an end to stigma related to mental health and create a community where everyone feels comfortable reaching out for the support they deserve. Each Mind Matters is the umbrella in which all the resource information and campaign materials we’ll speak about falls under and assists you in targeting the different lifespans and diverse communities we’ll talk about in just a moment.</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1FE3293-A54E-4048-A90D-E13BB8DC46E1}"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192982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 Diego’s It’s Up To</a:t>
            </a:r>
            <a:r>
              <a:rPr lang="en-US" baseline="0" dirty="0" smtClean="0"/>
              <a:t> Us campaign is designed to empower San </a:t>
            </a:r>
            <a:r>
              <a:rPr lang="en-US" baseline="0" dirty="0" err="1" smtClean="0"/>
              <a:t>Deigans</a:t>
            </a:r>
            <a:r>
              <a:rPr lang="en-US" baseline="0" dirty="0" smtClean="0"/>
              <a:t> to talk openly about mental illness, recognize symptoms, utilize local resources and seek help. The campaign includes a focus on </a:t>
            </a:r>
            <a:r>
              <a:rPr lang="en-US" baseline="0" dirty="0" err="1" smtClean="0"/>
              <a:t>mens</a:t>
            </a:r>
            <a:r>
              <a:rPr lang="en-US" baseline="0" dirty="0" smtClean="0"/>
              <a:t>’ health and wellness as well as a portal specifically for medical professionals to .</a:t>
            </a:r>
            <a:endParaRPr lang="en-US" dirty="0" smtClean="0"/>
          </a:p>
          <a:p>
            <a:endParaRPr lang="en-US" dirty="0" smtClean="0"/>
          </a:p>
          <a:p>
            <a:r>
              <a:rPr lang="en-US" dirty="0" smtClean="0"/>
              <a:t>Man Therapy is an online tool developed to help men with their mental heath. It uses humor and media to connect men and their families to facts, resources,</a:t>
            </a:r>
            <a:r>
              <a:rPr lang="en-US" baseline="0" dirty="0" smtClean="0"/>
              <a:t> and help grappling with negative emotions. The web site was developed by the Colorado Office of Suicide Prevention in partnership with Cactus Media and the Carson J Spencer Foundation.</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21</a:t>
            </a:fld>
            <a:endParaRPr lang="en-US" dirty="0"/>
          </a:p>
        </p:txBody>
      </p:sp>
    </p:spTree>
    <p:extLst>
      <p:ext uri="{BB962C8B-B14F-4D97-AF65-F5344CB8AC3E}">
        <p14:creationId xmlns:p14="http://schemas.microsoft.com/office/powerpoint/2010/main" val="2427408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mn-ea"/>
                <a:cs typeface="+mn-cs"/>
              </a:rPr>
              <a:t>Counseling on Access to Lethal Means is a 1.5 to 2 hour workshop designed to help providers implement counseling strategies to help patients at risk for suicide and their families reduce access to lethal means.  You can find out more about the workshop at the web site provided here.</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22</a:t>
            </a:fld>
            <a:endParaRPr lang="en-US" dirty="0"/>
          </a:p>
        </p:txBody>
      </p:sp>
    </p:spTree>
    <p:extLst>
      <p:ext uri="{BB962C8B-B14F-4D97-AF65-F5344CB8AC3E}">
        <p14:creationId xmlns:p14="http://schemas.microsoft.com/office/powerpoint/2010/main" val="1350926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endParaRPr lang="en-US" baseline="0" dirty="0"/>
          </a:p>
          <a:p>
            <a:r>
              <a:rPr lang="en-US" dirty="0"/>
              <a:t>Time for taking questions and comments.</a:t>
            </a:r>
          </a:p>
        </p:txBody>
      </p:sp>
      <p:sp>
        <p:nvSpPr>
          <p:cNvPr id="4" name="Slide Number Placeholder 3"/>
          <p:cNvSpPr>
            <a:spLocks noGrp="1"/>
          </p:cNvSpPr>
          <p:nvPr>
            <p:ph type="sldNum" sz="quarter" idx="10"/>
          </p:nvPr>
        </p:nvSpPr>
        <p:spPr/>
        <p:txBody>
          <a:bodyPr/>
          <a:lstStyle/>
          <a:p>
            <a:pPr>
              <a:defRPr/>
            </a:pPr>
            <a:fld id="{21FE3293-A54E-4048-A90D-E13BB8DC46E1}"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19298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942289" fontAlgn="base">
              <a:spcBef>
                <a:spcPct val="30000"/>
              </a:spcBef>
              <a:spcAft>
                <a:spcPct val="0"/>
              </a:spcAft>
              <a:defRPr/>
            </a:pPr>
            <a:r>
              <a:rPr lang="en-US" dirty="0"/>
              <a:t>The Know the Signs campaign is designed to reach </a:t>
            </a:r>
            <a:r>
              <a:rPr lang="en-US" dirty="0" smtClean="0"/>
              <a:t>HELPERS</a:t>
            </a:r>
            <a:r>
              <a:rPr lang="en-US" baseline="0" dirty="0" smtClean="0"/>
              <a:t> (friends, family, coworkers, caregivers, providers, and others) of people who may be at risk of suicide. </a:t>
            </a:r>
          </a:p>
          <a:p>
            <a:pPr defTabSz="942289" fontAlgn="base">
              <a:spcBef>
                <a:spcPct val="30000"/>
              </a:spcBef>
              <a:spcAft>
                <a:spcPct val="0"/>
              </a:spcAft>
              <a:defRPr/>
            </a:pPr>
            <a:endParaRPr lang="en-US" baseline="0" dirty="0" smtClean="0"/>
          </a:p>
          <a:p>
            <a:pPr defTabSz="942289" fontAlgn="base">
              <a:spcBef>
                <a:spcPct val="30000"/>
              </a:spcBef>
              <a:spcAft>
                <a:spcPct val="0"/>
              </a:spcAft>
              <a:defRPr/>
            </a:pPr>
            <a:r>
              <a:rPr lang="en-US" baseline="0" dirty="0" smtClean="0"/>
              <a:t>The </a:t>
            </a:r>
            <a:r>
              <a:rPr lang="en-US" baseline="0" dirty="0"/>
              <a:t>campaign consists of ads (print, </a:t>
            </a:r>
            <a:r>
              <a:rPr lang="en-US" baseline="0" dirty="0" err="1"/>
              <a:t>tv</a:t>
            </a:r>
            <a:r>
              <a:rPr lang="en-US" baseline="0" dirty="0"/>
              <a:t>, radio, billboards, etc.), outreach materials, (posters, brochures, tent cards, etc.), toolkits, a film contest for high school students, and more. </a:t>
            </a:r>
            <a:endParaRPr lang="en-US" baseline="0" dirty="0" smtClean="0"/>
          </a:p>
          <a:p>
            <a:pPr defTabSz="942289" fontAlgn="base">
              <a:spcBef>
                <a:spcPct val="30000"/>
              </a:spcBef>
              <a:spcAft>
                <a:spcPct val="0"/>
              </a:spcAft>
              <a:defRPr/>
            </a:pPr>
            <a:endParaRPr lang="en-US" baseline="0" dirty="0" smtClean="0"/>
          </a:p>
          <a:p>
            <a:pPr defTabSz="942289" fontAlgn="base">
              <a:spcBef>
                <a:spcPct val="30000"/>
              </a:spcBef>
              <a:spcAft>
                <a:spcPct val="0"/>
              </a:spcAft>
              <a:defRPr/>
            </a:pPr>
            <a:r>
              <a:rPr lang="en-US" baseline="0" dirty="0" smtClean="0"/>
              <a:t>All </a:t>
            </a:r>
            <a:r>
              <a:rPr lang="en-US" baseline="0" dirty="0"/>
              <a:t>materials drive audience members to the website suicideispreventable.org or for Spanish speakers to </a:t>
            </a:r>
            <a:r>
              <a:rPr lang="en-US" dirty="0">
                <a:solidFill>
                  <a:srgbClr val="7030A0"/>
                </a:solidFill>
                <a:latin typeface="Calibri" panose="020F0502020204030204" pitchFamily="34" charset="0"/>
              </a:rPr>
              <a:t>elsuicidio</a:t>
            </a:r>
            <a:r>
              <a:rPr lang="en-US" b="1" dirty="0">
                <a:solidFill>
                  <a:srgbClr val="7030A0"/>
                </a:solidFill>
                <a:latin typeface="Calibri" panose="020F0502020204030204" pitchFamily="34" charset="0"/>
              </a:rPr>
              <a:t>es</a:t>
            </a:r>
            <a:r>
              <a:rPr lang="en-US" dirty="0">
                <a:solidFill>
                  <a:srgbClr val="7030A0"/>
                </a:solidFill>
                <a:latin typeface="Calibri" panose="020F0502020204030204" pitchFamily="34" charset="0"/>
              </a:rPr>
              <a:t>prevenible.org</a:t>
            </a:r>
          </a:p>
          <a:p>
            <a:endParaRPr lang="en-US" dirty="0">
              <a:solidFill>
                <a:srgbClr val="313231"/>
              </a:solidFill>
            </a:endParaRPr>
          </a:p>
        </p:txBody>
      </p:sp>
      <p:sp>
        <p:nvSpPr>
          <p:cNvPr id="4" name="Slide Number Placeholder 3"/>
          <p:cNvSpPr>
            <a:spLocks noGrp="1"/>
          </p:cNvSpPr>
          <p:nvPr>
            <p:ph type="sldNum" sz="quarter" idx="10"/>
          </p:nvPr>
        </p:nvSpPr>
        <p:spPr/>
        <p:txBody>
          <a:bodyPr/>
          <a:lstStyle/>
          <a:p>
            <a:fld id="{546316F2-DC7C-45CB-9708-F1D53FDAE9AE}"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57850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Men</a:t>
            </a:r>
            <a:r>
              <a:rPr lang="en-US" sz="1200" kern="1200" dirty="0">
                <a:solidFill>
                  <a:schemeClr val="tx1"/>
                </a:solidFill>
                <a:effectLst/>
                <a:latin typeface="+mn-lt"/>
                <a:ea typeface="+mn-ea"/>
                <a:cs typeface="+mn-cs"/>
              </a:rPr>
              <a:t>, particularly men in the middle years and older, are at disproportionately high risk of suicide compared to other demographic groups.</a:t>
            </a:r>
          </a:p>
          <a:p>
            <a:pPr lvl="0"/>
            <a:r>
              <a:rPr lang="en-US" sz="1200" kern="1200" dirty="0">
                <a:solidFill>
                  <a:schemeClr val="tx1"/>
                </a:solidFill>
                <a:effectLst/>
                <a:latin typeface="+mn-lt"/>
                <a:ea typeface="+mn-ea"/>
                <a:cs typeface="+mn-cs"/>
              </a:rPr>
              <a:t>Although men in the middle years – that is, men 35-64 years of age – represent 19 percent of the population, they account for 40 percent of the suicides in this country</a:t>
            </a:r>
            <a:r>
              <a:rPr lang="en-US" dirty="0">
                <a:effectLst/>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Warning signs of acute mental health crisis and </a:t>
            </a:r>
            <a:r>
              <a:rPr lang="en-US" sz="1200" kern="1200" dirty="0" err="1">
                <a:solidFill>
                  <a:schemeClr val="tx1"/>
                </a:solidFill>
                <a:effectLst/>
                <a:latin typeface="+mn-lt"/>
                <a:ea typeface="+mn-ea"/>
                <a:cs typeface="+mn-cs"/>
              </a:rPr>
              <a:t>suicidality</a:t>
            </a:r>
            <a:r>
              <a:rPr lang="en-US" sz="1200" kern="1200" dirty="0">
                <a:solidFill>
                  <a:schemeClr val="tx1"/>
                </a:solidFill>
                <a:effectLst/>
                <a:latin typeface="+mn-lt"/>
                <a:ea typeface="+mn-ea"/>
                <a:cs typeface="+mn-cs"/>
              </a:rPr>
              <a:t> in men may be misinterpreted. But they warrant immediate concern, especially in conjunction with life stressors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 use firearms in their suicide attempts more often than other groups do. Focusing attention on access to lethal means is an important strategy for preventing suicide in this population.</a:t>
            </a:r>
          </a:p>
          <a:p>
            <a:endParaRPr lang="en-US" dirty="0"/>
          </a:p>
        </p:txBody>
      </p:sp>
      <p:sp>
        <p:nvSpPr>
          <p:cNvPr id="4" name="Slide Number Placeholder 3"/>
          <p:cNvSpPr>
            <a:spLocks noGrp="1"/>
          </p:cNvSpPr>
          <p:nvPr>
            <p:ph type="sldNum" sz="quarter" idx="10"/>
          </p:nvPr>
        </p:nvSpPr>
        <p:spPr/>
        <p:txBody>
          <a:bodyPr/>
          <a:lstStyle/>
          <a:p>
            <a:fld id="{EEBCAB54-7909-4B70-9BEC-38DC55547FCA}" type="slidenum">
              <a:rPr lang="en-US" smtClean="0"/>
              <a:t>4</a:t>
            </a:fld>
            <a:endParaRPr lang="en-US"/>
          </a:p>
        </p:txBody>
      </p:sp>
    </p:spTree>
    <p:extLst>
      <p:ext uri="{BB962C8B-B14F-4D97-AF65-F5344CB8AC3E}">
        <p14:creationId xmlns:p14="http://schemas.microsoft.com/office/powerpoint/2010/main" val="46377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adults make up 29% of all suicides</a:t>
            </a:r>
            <a:r>
              <a:rPr lang="en-US" baseline="0" dirty="0"/>
              <a:t> in CA, according to 2013 data, however they only represent 18% of the population. </a:t>
            </a:r>
          </a:p>
          <a:p>
            <a:pPr marL="171450" indent="-171450">
              <a:buFont typeface="Arial" panose="020B0604020202020204" pitchFamily="34" charset="0"/>
              <a:buChar char="•"/>
            </a:pPr>
            <a:r>
              <a:rPr lang="en-US" baseline="0" dirty="0"/>
              <a:t>Note: Population listed for all ages on “Epicenter” is 38,202,206, older adult population is listed as 6,820,715 (6,820,715/38,202,206=0.1785)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2013 is the most recent year for which statewide data is available. You may have more recent data in your own county.</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5</a:t>
            </a:fld>
            <a:endParaRPr lang="en-US" dirty="0"/>
          </a:p>
        </p:txBody>
      </p:sp>
    </p:spTree>
    <p:extLst>
      <p:ext uri="{BB962C8B-B14F-4D97-AF65-F5344CB8AC3E}">
        <p14:creationId xmlns:p14="http://schemas.microsoft.com/office/powerpoint/2010/main" val="112803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firearm deaths</a:t>
            </a:r>
            <a:r>
              <a:rPr lang="en-US" baseline="0" dirty="0"/>
              <a:t> account for the largest percentage of deaths by suicide, slightly more than 60%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 die by suicide at 3-4 times higher rate than women, yet data suggests that women attempt suicide at much higher rates than men. One reason for this difference is that men tend to choose more highly lethal means, such as firearms.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dirty="0"/>
              <a:t>Firearms were used by half of the men who died (28, 856) and one quarter of the women (4,120). </a:t>
            </a:r>
          </a:p>
          <a:p>
            <a:endParaRPr lang="en-US" baseline="0" dirty="0"/>
          </a:p>
        </p:txBody>
      </p:sp>
      <p:sp>
        <p:nvSpPr>
          <p:cNvPr id="4" name="Slide Number Placeholder 3"/>
          <p:cNvSpPr>
            <a:spLocks noGrp="1"/>
          </p:cNvSpPr>
          <p:nvPr>
            <p:ph type="sldNum" sz="quarter" idx="10"/>
          </p:nvPr>
        </p:nvSpPr>
        <p:spPr/>
        <p:txBody>
          <a:bodyPr/>
          <a:lstStyle/>
          <a:p>
            <a:fld id="{546316F2-DC7C-45CB-9708-F1D53FDAE9AE}" type="slidenum">
              <a:rPr lang="en-US" smtClean="0"/>
              <a:t>6</a:t>
            </a:fld>
            <a:endParaRPr lang="en-US" dirty="0"/>
          </a:p>
        </p:txBody>
      </p:sp>
    </p:spTree>
    <p:extLst>
      <p:ext uri="{BB962C8B-B14F-4D97-AF65-F5344CB8AC3E}">
        <p14:creationId xmlns:p14="http://schemas.microsoft.com/office/powerpoint/2010/main" val="236360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Keep in mind that every individual and situation is different. What impacts one person profoundly might not have the same effect in another due to a wide variety of factors. </a:t>
            </a:r>
          </a:p>
          <a:p>
            <a:pPr eaLnBrk="1" hangingPunct="1">
              <a:spcBef>
                <a:spcPct val="0"/>
              </a:spcBef>
            </a:pPr>
            <a:r>
              <a:rPr lang="en-US" u="sng" dirty="0" smtClean="0">
                <a:latin typeface="Calibri" charset="0"/>
              </a:rPr>
              <a:t>Warning Signs</a:t>
            </a:r>
            <a:endParaRPr lang="en-US" dirty="0" smtClean="0">
              <a:latin typeface="Calibri" charset="0"/>
            </a:endParaRPr>
          </a:p>
          <a:p>
            <a:pPr marL="628650" lvl="1" indent="-171450" eaLnBrk="1" hangingPunct="1">
              <a:spcBef>
                <a:spcPct val="0"/>
              </a:spcBef>
              <a:buFontTx/>
              <a:buChar char="•"/>
            </a:pPr>
            <a:r>
              <a:rPr lang="en-US" dirty="0" smtClean="0">
                <a:latin typeface="Calibri" charset="0"/>
              </a:rPr>
              <a:t>A suicide warning sign is the earliest detectable sign that indicates a person is at heightened risk for suicide in the near-term (i.e., within minutes, hours, or days). These are observable clues and behaviors</a:t>
            </a:r>
          </a:p>
          <a:p>
            <a:pPr eaLnBrk="1" hangingPunct="1">
              <a:spcBef>
                <a:spcPct val="0"/>
              </a:spcBef>
              <a:buFontTx/>
              <a:buChar char="•"/>
            </a:pPr>
            <a:endParaRPr lang="en-US" dirty="0" smtClean="0">
              <a:latin typeface="Calibri" charset="0"/>
            </a:endParaRPr>
          </a:p>
          <a:p>
            <a:pPr marL="628650" lvl="1" indent="-171450" eaLnBrk="1" hangingPunct="1">
              <a:spcBef>
                <a:spcPct val="0"/>
              </a:spcBef>
              <a:buFontTx/>
              <a:buChar char="•"/>
            </a:pPr>
            <a:r>
              <a:rPr lang="en-US" dirty="0" smtClean="0">
                <a:latin typeface="Calibri" charset="0"/>
              </a:rPr>
              <a:t>relate to an individual’s immediate state.  Similar to the warning signs of a heart attack – such as chest discomfort or shortness of breath – the warning signs of suicide signal the potential for immediate or short-term crisis.  Also similarly, it is a cluster of these signs that most strongly signal risk rather than only one or two warning signs.</a:t>
            </a:r>
          </a:p>
          <a:p>
            <a:pPr eaLnBrk="1" hangingPunct="1">
              <a:spcBef>
                <a:spcPct val="0"/>
              </a:spcBef>
              <a:buFontTx/>
              <a:buChar char="•"/>
            </a:pPr>
            <a:endParaRPr lang="en-US" u="sng" dirty="0" smtClean="0">
              <a:latin typeface="Calibri" charset="0"/>
            </a:endParaRPr>
          </a:p>
          <a:p>
            <a:pPr eaLnBrk="1" hangingPunct="1">
              <a:spcBef>
                <a:spcPct val="0"/>
              </a:spcBef>
            </a:pPr>
            <a:r>
              <a:rPr lang="en-US" u="sng" dirty="0" smtClean="0">
                <a:latin typeface="Calibri" charset="0"/>
              </a:rPr>
              <a:t>Risk Factors</a:t>
            </a:r>
            <a:endParaRPr lang="en-US" dirty="0" smtClean="0">
              <a:latin typeface="Calibri" charset="0"/>
            </a:endParaRPr>
          </a:p>
          <a:p>
            <a:pPr marL="628650" lvl="1" indent="-171450" eaLnBrk="1" hangingPunct="1">
              <a:spcBef>
                <a:spcPct val="0"/>
              </a:spcBef>
              <a:buFontTx/>
              <a:buChar char="•"/>
            </a:pPr>
            <a:r>
              <a:rPr lang="en-US" dirty="0" smtClean="0">
                <a:latin typeface="Calibri" charset="0"/>
              </a:rPr>
              <a:t>Suicidal behavior is complex and is not caused by a single risk factor or life event. Risk factors tend to be longer term than warning signs, and are not in and of themselves an indication of immediate suicide risk.  </a:t>
            </a:r>
          </a:p>
          <a:p>
            <a:pPr eaLnBrk="1" hangingPunct="1">
              <a:spcBef>
                <a:spcPct val="0"/>
              </a:spcBef>
              <a:buFontTx/>
              <a:buChar char="•"/>
            </a:pPr>
            <a:endParaRPr lang="en-US" dirty="0" smtClean="0">
              <a:latin typeface="Calibri" charset="0"/>
            </a:endParaRPr>
          </a:p>
          <a:p>
            <a:pPr marL="628650" lvl="1" indent="-171450" eaLnBrk="1" hangingPunct="1">
              <a:spcBef>
                <a:spcPct val="0"/>
              </a:spcBef>
              <a:buFontTx/>
              <a:buChar char="•"/>
            </a:pPr>
            <a:r>
              <a:rPr lang="en-US" dirty="0" smtClean="0">
                <a:latin typeface="Calibri" charset="0"/>
              </a:rPr>
              <a:t>Whereas warning signs always refer to an individual’s current state, risk factors are often based on population level data. </a:t>
            </a:r>
          </a:p>
          <a:p>
            <a:pPr marL="628650" lvl="1" indent="-171450" eaLnBrk="1" hangingPunct="1">
              <a:spcBef>
                <a:spcPct val="0"/>
              </a:spcBef>
            </a:pPr>
            <a:r>
              <a:rPr lang="en-US" dirty="0" smtClean="0">
                <a:latin typeface="Calibri" charset="0"/>
              </a:rPr>
              <a:t> </a:t>
            </a:r>
          </a:p>
          <a:p>
            <a:pPr marL="628650" lvl="1" indent="-171450" eaLnBrk="1" hangingPunct="1">
              <a:spcBef>
                <a:spcPct val="0"/>
              </a:spcBef>
              <a:buFontTx/>
              <a:buChar char="•"/>
            </a:pPr>
            <a:r>
              <a:rPr lang="en-US" dirty="0" smtClean="0">
                <a:latin typeface="Calibri" charset="0"/>
              </a:rPr>
              <a:t>To continue the analogy, risk factors of a heart attack might include older age, family history of heart disease, and lifestyle factors.  </a:t>
            </a:r>
          </a:p>
          <a:p>
            <a:pPr eaLnBrk="1" hangingPunct="1">
              <a:spcBef>
                <a:spcPct val="0"/>
              </a:spcBef>
            </a:pP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7</a:t>
            </a:fld>
            <a:endParaRPr lang="en-US" dirty="0"/>
          </a:p>
        </p:txBody>
      </p:sp>
    </p:spTree>
    <p:extLst>
      <p:ext uri="{BB962C8B-B14F-4D97-AF65-F5344CB8AC3E}">
        <p14:creationId xmlns:p14="http://schemas.microsoft.com/office/powerpoint/2010/main" val="164895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t>
            </a:r>
            <a:r>
              <a:rPr lang="en-US" dirty="0"/>
              <a:t>people who attempt suicide give some indication of their thoughts and feelings prior to taking action. These warning signs may be behaviors, words or attitude changes. Learning to recognize these signs and how to respond appropriately are actions that you can take that may help save a life. </a:t>
            </a:r>
            <a:endParaRPr lang="en-US" dirty="0" smtClean="0"/>
          </a:p>
          <a:p>
            <a:endParaRPr lang="en-US" dirty="0" smtClean="0"/>
          </a:p>
          <a:p>
            <a:r>
              <a:rPr lang="en-US" dirty="0" smtClean="0"/>
              <a:t>Recent life changes such as the loss of a job, spouse or loved one may trigger more of these warning signs.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8</a:t>
            </a:fld>
            <a:endParaRPr lang="en-US" dirty="0"/>
          </a:p>
        </p:txBody>
      </p:sp>
    </p:spTree>
    <p:extLst>
      <p:ext uri="{BB962C8B-B14F-4D97-AF65-F5344CB8AC3E}">
        <p14:creationId xmlns:p14="http://schemas.microsoft.com/office/powerpoint/2010/main" val="3462466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mn-ea"/>
                <a:cs typeface="+mn-cs"/>
              </a:rPr>
              <a:t>These</a:t>
            </a:r>
            <a:r>
              <a:rPr lang="en-US" baseline="0" dirty="0" smtClean="0">
                <a:ea typeface="+mn-ea"/>
                <a:cs typeface="+mn-cs"/>
              </a:rPr>
              <a:t> additional </a:t>
            </a:r>
            <a:r>
              <a:rPr lang="en-US" dirty="0" smtClean="0">
                <a:ea typeface="+mn-ea"/>
                <a:cs typeface="+mn-cs"/>
              </a:rPr>
              <a:t>warning signs may not indicate an immediate crisis, but are also cause for concern, </a:t>
            </a:r>
            <a:r>
              <a:rPr lang="en-US" b="1" i="1" dirty="0" smtClean="0">
                <a:ea typeface="+mn-ea"/>
                <a:cs typeface="+mn-cs"/>
              </a:rPr>
              <a:t>especially</a:t>
            </a:r>
            <a:r>
              <a:rPr lang="en-US" baseline="0" dirty="0" smtClean="0">
                <a:ea typeface="+mn-ea"/>
                <a:cs typeface="+mn-cs"/>
              </a:rPr>
              <a:t> </a:t>
            </a:r>
            <a:r>
              <a:rPr lang="en-US" sz="1200" b="1" i="1" dirty="0" smtClean="0">
                <a:solidFill>
                  <a:srgbClr val="000090"/>
                </a:solidFill>
                <a:latin typeface="+mn-lt"/>
              </a:rPr>
              <a:t>when the behavior is new, has increased, or seems related to a painful event , loss or change</a:t>
            </a:r>
            <a:r>
              <a:rPr lang="en-US" sz="1200" dirty="0" smtClean="0">
                <a:solidFill>
                  <a:srgbClr val="000090"/>
                </a:solidFill>
                <a:latin typeface="+mn-lt"/>
              </a:rPr>
              <a:t>. </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9</a:t>
            </a:fld>
            <a:endParaRPr lang="en-US" dirty="0"/>
          </a:p>
        </p:txBody>
      </p:sp>
    </p:spTree>
    <p:extLst>
      <p:ext uri="{BB962C8B-B14F-4D97-AF65-F5344CB8AC3E}">
        <p14:creationId xmlns:p14="http://schemas.microsoft.com/office/powerpoint/2010/main" val="41464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73522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303337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409405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4984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498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248299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391127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190279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248230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853610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54012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265754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84328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5A2A8-1699-F349-BD69-94D70798E06E}" type="slidenum">
              <a:rPr lang="en-US" smtClean="0"/>
              <a:t>‹#›</a:t>
            </a:fld>
            <a:endParaRPr lang="en-US" dirty="0"/>
          </a:p>
        </p:txBody>
      </p:sp>
      <p:sp>
        <p:nvSpPr>
          <p:cNvPr id="8" name="TextBox 7"/>
          <p:cNvSpPr txBox="1"/>
          <p:nvPr userDrawn="1"/>
        </p:nvSpPr>
        <p:spPr>
          <a:xfrm>
            <a:off x="355602" y="6224433"/>
            <a:ext cx="8877300" cy="221599"/>
          </a:xfrm>
          <a:prstGeom prst="rect">
            <a:avLst/>
          </a:prstGeom>
          <a:noFill/>
        </p:spPr>
        <p:txBody>
          <a:bodyPr wrap="square" rtlCol="0">
            <a:spAutoFit/>
          </a:bodyPr>
          <a:lstStyle/>
          <a:p>
            <a:pPr>
              <a:lnSpc>
                <a:spcPct val="70000"/>
              </a:lnSpc>
            </a:pPr>
            <a:r>
              <a:rPr lang="en-US" sz="1200" b="1" spc="300" dirty="0">
                <a:latin typeface="Arial"/>
                <a:cs typeface="Arial"/>
              </a:rPr>
              <a:t>Know the Signs </a:t>
            </a:r>
            <a:r>
              <a:rPr lang="en-US" sz="1200" b="1" spc="300" dirty="0">
                <a:solidFill>
                  <a:schemeClr val="accent6"/>
                </a:solidFill>
                <a:latin typeface="Arial"/>
                <a:cs typeface="Arial"/>
              </a:rPr>
              <a:t>&gt;&gt;</a:t>
            </a:r>
            <a:r>
              <a:rPr lang="en-US" sz="1200" b="1" spc="300" baseline="0" dirty="0">
                <a:solidFill>
                  <a:schemeClr val="accent6"/>
                </a:solidFill>
                <a:latin typeface="Arial"/>
                <a:cs typeface="Arial"/>
              </a:rPr>
              <a:t> </a:t>
            </a:r>
            <a:r>
              <a:rPr lang="en-US" sz="1200" b="1" spc="300" baseline="0" dirty="0">
                <a:latin typeface="Arial"/>
                <a:cs typeface="Arial"/>
              </a:rPr>
              <a:t>Find the Words </a:t>
            </a:r>
            <a:r>
              <a:rPr lang="en-US" sz="1200" b="1" spc="300" baseline="0" dirty="0">
                <a:solidFill>
                  <a:srgbClr val="F79646"/>
                </a:solidFill>
                <a:latin typeface="Arial"/>
                <a:cs typeface="Arial"/>
              </a:rPr>
              <a:t>&gt;&gt; </a:t>
            </a:r>
            <a:r>
              <a:rPr lang="en-US" sz="1200" b="1" spc="300" baseline="0" dirty="0">
                <a:latin typeface="Arial"/>
                <a:cs typeface="Arial"/>
              </a:rPr>
              <a:t>Reach Out</a:t>
            </a:r>
            <a:endParaRPr lang="en-US" sz="1200" spc="300" dirty="0">
              <a:latin typeface="Arial"/>
              <a:cs typeface="Arial"/>
            </a:endParaRPr>
          </a:p>
        </p:txBody>
      </p:sp>
      <p:cxnSp>
        <p:nvCxnSpPr>
          <p:cNvPr id="10" name="Straight Connector 9"/>
          <p:cNvCxnSpPr/>
          <p:nvPr userDrawn="1"/>
        </p:nvCxnSpPr>
        <p:spPr>
          <a:xfrm>
            <a:off x="457200" y="6139767"/>
            <a:ext cx="82296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973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116" y="234953"/>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16"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3" y="6470653"/>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fontAlgn="base">
              <a:spcBef>
                <a:spcPct val="0"/>
              </a:spcBef>
              <a:spcAft>
                <a:spcPct val="0"/>
              </a:spcAft>
              <a:defRPr/>
            </a:pPr>
            <a:fld id="{D15D0FF0-DEE3-4998-8013-04A6AFABFDF5}" type="slidenum">
              <a:rPr lang="en-US" altLang="en-US">
                <a:solidFill>
                  <a:prstClr val="white"/>
                </a:solidFill>
                <a:ea typeface="Geneva" pitchFamily="127" charset="-128"/>
              </a:rPr>
              <a:pPr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00" y="414869"/>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116" y="234953"/>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16"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3" y="6470653"/>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fontAlgn="base">
              <a:spcBef>
                <a:spcPct val="0"/>
              </a:spcBef>
              <a:spcAft>
                <a:spcPct val="0"/>
              </a:spcAft>
              <a:defRPr/>
            </a:pPr>
            <a:fld id="{D15D0FF0-DEE3-4998-8013-04A6AFABFDF5}" type="slidenum">
              <a:rPr lang="en-US" altLang="en-US">
                <a:solidFill>
                  <a:prstClr val="white"/>
                </a:solidFill>
                <a:ea typeface="Geneva" pitchFamily="127" charset="-128"/>
              </a:rPr>
              <a:pPr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00" y="414869"/>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file://localhost/Users/administrator/Desktop/Each-Mind-Matters-and-SanaMente-Logos-and-Brand-Guidelines/EMM2015.png"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mantherapy.org" TargetMode="External"/><Relationship Id="rId5" Type="http://schemas.openxmlformats.org/officeDocument/2006/relationships/hyperlink" Target="http://up2sd.org/men/"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file://localhost/Users/administrator/Desktop/report%20EMM/KTS%20white.png" TargetMode="External"/><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file://localhost/Users/administrator/Desktop/Each-Mind-Matters-and-SanaMente-Logos-and-Brand-Guidelines/EMM2015.png" TargetMode="External"/><Relationship Id="rId5" Type="http://schemas.openxmlformats.org/officeDocument/2006/relationships/image" Target="../media/image7.png"/><Relationship Id="rId4" Type="http://schemas.openxmlformats.org/officeDocument/2006/relationships/image" Target="file://localhost/Users/administrator/Desktop/report%20EMM/Each%20Mind%20Matters%20ribbon.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2-CALM-0674_Powerpoint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 y="101680"/>
            <a:ext cx="8877300" cy="6619875"/>
          </a:xfrm>
          <a:prstGeom prst="rect">
            <a:avLst/>
          </a:prstGeom>
          <a:ln w="76200" cmpd="sng">
            <a:solidFill>
              <a:srgbClr val="FFFFFF"/>
            </a:solidFill>
          </a:ln>
        </p:spPr>
      </p:pic>
      <p:sp>
        <p:nvSpPr>
          <p:cNvPr id="2" name="Title 1"/>
          <p:cNvSpPr>
            <a:spLocks noGrp="1"/>
          </p:cNvSpPr>
          <p:nvPr>
            <p:ph type="ctrTitle"/>
          </p:nvPr>
        </p:nvSpPr>
        <p:spPr/>
        <p:txBody>
          <a:bodyPr/>
          <a:lstStyle/>
          <a:p>
            <a:r>
              <a:rPr lang="en-US" dirty="0"/>
              <a:t> </a:t>
            </a:r>
          </a:p>
        </p:txBody>
      </p:sp>
      <p:cxnSp>
        <p:nvCxnSpPr>
          <p:cNvPr id="7" name="Straight Connector 6"/>
          <p:cNvCxnSpPr/>
          <p:nvPr/>
        </p:nvCxnSpPr>
        <p:spPr>
          <a:xfrm>
            <a:off x="4241800" y="1597025"/>
            <a:ext cx="0" cy="317449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466163" y="1015099"/>
            <a:ext cx="4377587" cy="1756891"/>
          </a:xfrm>
          <a:prstGeom prst="rect">
            <a:avLst/>
          </a:prstGeom>
          <a:noFill/>
        </p:spPr>
        <p:txBody>
          <a:bodyPr wrap="square" rtlCol="0">
            <a:spAutoFit/>
          </a:bodyPr>
          <a:lstStyle/>
          <a:p>
            <a:pPr>
              <a:spcAft>
                <a:spcPts val="500"/>
              </a:spcAft>
            </a:pPr>
            <a:r>
              <a:rPr lang="en-US" sz="2400" dirty="0"/>
              <a:t> </a:t>
            </a:r>
          </a:p>
          <a:p>
            <a:r>
              <a:rPr lang="en-US" sz="4000" dirty="0"/>
              <a:t>Suicide </a:t>
            </a:r>
            <a:r>
              <a:rPr lang="en-US" sz="4000"/>
              <a:t>Prevention Among Men</a:t>
            </a:r>
            <a:endParaRPr lang="en-US" sz="2500" dirty="0"/>
          </a:p>
        </p:txBody>
      </p:sp>
      <p:pic>
        <p:nvPicPr>
          <p:cNvPr id="9" name="Picture 8" descr="BothLogo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62" y="5554133"/>
            <a:ext cx="2523828" cy="1167423"/>
          </a:xfrm>
          <a:prstGeom prst="rect">
            <a:avLst/>
          </a:prstGeom>
        </p:spPr>
      </p:pic>
      <p:sp>
        <p:nvSpPr>
          <p:cNvPr id="3" name="Slide Number Placeholder 2"/>
          <p:cNvSpPr>
            <a:spLocks noGrp="1"/>
          </p:cNvSpPr>
          <p:nvPr>
            <p:ph type="sldNum" sz="quarter" idx="12"/>
          </p:nvPr>
        </p:nvSpPr>
        <p:spPr/>
        <p:txBody>
          <a:bodyPr/>
          <a:lstStyle/>
          <a:p>
            <a:fld id="{EC55A2A8-1699-F349-BD69-94D70798E06E}" type="slidenum">
              <a:rPr lang="en-US" smtClean="0"/>
              <a:t>1</a:t>
            </a:fld>
            <a:endParaRPr lang="en-US" dirty="0"/>
          </a:p>
        </p:txBody>
      </p:sp>
      <p:sp>
        <p:nvSpPr>
          <p:cNvPr id="5" name="TextBox 4"/>
          <p:cNvSpPr txBox="1"/>
          <p:nvPr/>
        </p:nvSpPr>
        <p:spPr>
          <a:xfrm>
            <a:off x="4466163" y="3917329"/>
            <a:ext cx="4547858" cy="523220"/>
          </a:xfrm>
          <a:prstGeom prst="rect">
            <a:avLst/>
          </a:prstGeom>
          <a:noFill/>
        </p:spPr>
        <p:txBody>
          <a:bodyPr wrap="square" rtlCol="0">
            <a:spAutoFit/>
          </a:bodyPr>
          <a:lstStyle/>
          <a:p>
            <a:r>
              <a:rPr lang="en-US" sz="2800" dirty="0"/>
              <a:t>Presenter Info</a:t>
            </a:r>
          </a:p>
        </p:txBody>
      </p:sp>
      <p:pic>
        <p:nvPicPr>
          <p:cNvPr id="10" name="EMM2015.png" descr="/Users/administrator/Desktop/Each-Mind-Matters-and-SanaMente-Logos-and-Brand-Guidelines/EMM2015.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3023253" y="5672264"/>
            <a:ext cx="2199587" cy="931160"/>
          </a:xfrm>
          <a:prstGeom prst="rect">
            <a:avLst/>
          </a:prstGeom>
        </p:spPr>
      </p:pic>
    </p:spTree>
    <p:extLst>
      <p:ext uri="{BB962C8B-B14F-4D97-AF65-F5344CB8AC3E}">
        <p14:creationId xmlns:p14="http://schemas.microsoft.com/office/powerpoint/2010/main" val="2694009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rPr>
              <a:t>Risk Factors Among Men</a:t>
            </a:r>
          </a:p>
        </p:txBody>
      </p:sp>
      <p:sp>
        <p:nvSpPr>
          <p:cNvPr id="3" name="Content Placeholder 2"/>
          <p:cNvSpPr>
            <a:spLocks noGrp="1"/>
          </p:cNvSpPr>
          <p:nvPr>
            <p:ph idx="1"/>
          </p:nvPr>
        </p:nvSpPr>
        <p:spPr>
          <a:xfrm>
            <a:off x="127001" y="1375588"/>
            <a:ext cx="5359400" cy="4642098"/>
          </a:xfrm>
        </p:spPr>
        <p:txBody>
          <a:bodyPr>
            <a:normAutofit fontScale="92500" lnSpcReduction="20000"/>
          </a:bodyPr>
          <a:lstStyle/>
          <a:p>
            <a:pPr lvl="1">
              <a:buClr>
                <a:schemeClr val="accent5"/>
              </a:buClr>
              <a:buFont typeface="Arial"/>
              <a:buChar char="•"/>
            </a:pPr>
            <a:r>
              <a:rPr lang="en-US" dirty="0">
                <a:latin typeface="+mn-lt"/>
              </a:rPr>
              <a:t>Depression or disrupted mood</a:t>
            </a:r>
            <a:endParaRPr lang="en-US" sz="2400" dirty="0">
              <a:latin typeface="+mn-lt"/>
            </a:endParaRPr>
          </a:p>
          <a:p>
            <a:pPr lvl="1">
              <a:buClr>
                <a:schemeClr val="accent5"/>
              </a:buClr>
              <a:buFont typeface="Arial"/>
              <a:buChar char="•"/>
            </a:pPr>
            <a:r>
              <a:rPr lang="en-US" dirty="0">
                <a:latin typeface="+mn-lt"/>
              </a:rPr>
              <a:t>History of suicidal behavior or thinking </a:t>
            </a:r>
          </a:p>
          <a:p>
            <a:pPr lvl="1">
              <a:buClr>
                <a:schemeClr val="accent5"/>
              </a:buClr>
              <a:buFont typeface="Arial"/>
              <a:buChar char="•"/>
            </a:pPr>
            <a:r>
              <a:rPr lang="en-US" dirty="0">
                <a:latin typeface="+mn-lt"/>
              </a:rPr>
              <a:t>Alcohol use disorders, intoxication</a:t>
            </a:r>
            <a:endParaRPr lang="en-US" sz="2400" dirty="0">
              <a:latin typeface="+mn-lt"/>
            </a:endParaRPr>
          </a:p>
          <a:p>
            <a:pPr lvl="1">
              <a:buClr>
                <a:schemeClr val="accent5"/>
              </a:buClr>
              <a:buFont typeface="Arial"/>
              <a:buChar char="•"/>
            </a:pPr>
            <a:r>
              <a:rPr lang="en-US" dirty="0">
                <a:latin typeface="+mn-lt"/>
              </a:rPr>
              <a:t>Access to firearms</a:t>
            </a:r>
            <a:endParaRPr lang="en-US" sz="2400" dirty="0">
              <a:latin typeface="+mn-lt"/>
            </a:endParaRPr>
          </a:p>
          <a:p>
            <a:pPr lvl="1">
              <a:buClr>
                <a:schemeClr val="accent5"/>
              </a:buClr>
              <a:buFont typeface="Arial"/>
              <a:buChar char="•"/>
            </a:pPr>
            <a:r>
              <a:rPr lang="en-US" dirty="0">
                <a:latin typeface="+mn-lt"/>
              </a:rPr>
              <a:t>Chronic or acute illness or disability</a:t>
            </a:r>
            <a:endParaRPr lang="en-US" sz="2400" dirty="0">
              <a:latin typeface="+mn-lt"/>
            </a:endParaRPr>
          </a:p>
          <a:p>
            <a:pPr lvl="1">
              <a:buClr>
                <a:schemeClr val="accent5"/>
              </a:buClr>
              <a:buFont typeface="Arial"/>
              <a:buChar char="•"/>
            </a:pPr>
            <a:r>
              <a:rPr lang="en-US" dirty="0">
                <a:latin typeface="+mn-lt"/>
              </a:rPr>
              <a:t>Financial stressors both immediate (job loss, lay-offs) and/or ongoing (low income, low status occupation) </a:t>
            </a:r>
            <a:endParaRPr lang="en-US" sz="2400" dirty="0">
              <a:latin typeface="+mn-lt"/>
            </a:endParaRPr>
          </a:p>
        </p:txBody>
      </p:sp>
      <p:pic>
        <p:nvPicPr>
          <p:cNvPr id="4" name="Picture 3" descr="Screen Shot 2017-06-28 at 2.01.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025" y="1403102"/>
            <a:ext cx="3233306" cy="2635498"/>
          </a:xfrm>
          <a:prstGeom prst="rect">
            <a:avLst/>
          </a:prstGeom>
        </p:spPr>
      </p:pic>
    </p:spTree>
    <p:extLst>
      <p:ext uri="{BB962C8B-B14F-4D97-AF65-F5344CB8AC3E}">
        <p14:creationId xmlns:p14="http://schemas.microsoft.com/office/powerpoint/2010/main" val="3404246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rPr>
              <a:t>Risk Factors Among Men (cont’d)</a:t>
            </a:r>
          </a:p>
        </p:txBody>
      </p:sp>
      <p:sp>
        <p:nvSpPr>
          <p:cNvPr id="3" name="Content Placeholder 2"/>
          <p:cNvSpPr>
            <a:spLocks noGrp="1"/>
          </p:cNvSpPr>
          <p:nvPr>
            <p:ph idx="1"/>
          </p:nvPr>
        </p:nvSpPr>
        <p:spPr>
          <a:xfrm>
            <a:off x="508000" y="1428502"/>
            <a:ext cx="7861300" cy="4114800"/>
          </a:xfrm>
        </p:spPr>
        <p:txBody>
          <a:bodyPr>
            <a:normAutofit/>
          </a:bodyPr>
          <a:lstStyle/>
          <a:p>
            <a:pPr lvl="1">
              <a:buClr>
                <a:srgbClr val="000090"/>
              </a:buClr>
              <a:buFont typeface="Arial"/>
              <a:buChar char="•"/>
            </a:pPr>
            <a:r>
              <a:rPr lang="en-US" dirty="0">
                <a:latin typeface="+mn-lt"/>
              </a:rPr>
              <a:t>Intimate partner problems (custody disputes, divorce, breakups, separation, intimate partner violence)</a:t>
            </a:r>
          </a:p>
          <a:p>
            <a:pPr lvl="1">
              <a:buClr>
                <a:srgbClr val="000090"/>
              </a:buClr>
              <a:buFont typeface="Arial"/>
              <a:buChar char="•"/>
            </a:pPr>
            <a:r>
              <a:rPr lang="en-US" dirty="0">
                <a:latin typeface="+mn-lt"/>
              </a:rPr>
              <a:t>Criminal justice involvement (arrest, incarceration, court cases, probation)</a:t>
            </a:r>
          </a:p>
          <a:p>
            <a:pPr lvl="1">
              <a:buClr>
                <a:srgbClr val="000090"/>
              </a:buClr>
              <a:buFont typeface="Arial"/>
              <a:buChar char="•"/>
            </a:pPr>
            <a:r>
              <a:rPr lang="en-US" dirty="0">
                <a:latin typeface="+mn-lt"/>
              </a:rPr>
              <a:t>At least one, and often many, life stressors that add up to a feeling of being overwhelmed, unable to turn things around.</a:t>
            </a:r>
          </a:p>
          <a:p>
            <a:pPr lvl="1"/>
            <a:endParaRPr lang="en-US" dirty="0"/>
          </a:p>
        </p:txBody>
      </p:sp>
    </p:spTree>
    <p:extLst>
      <p:ext uri="{BB962C8B-B14F-4D97-AF65-F5344CB8AC3E}">
        <p14:creationId xmlns:p14="http://schemas.microsoft.com/office/powerpoint/2010/main" val="1279132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7768" y="1221318"/>
            <a:ext cx="5864736" cy="4699000"/>
          </a:xfrm>
        </p:spPr>
        <p:txBody>
          <a:bodyPr/>
          <a:lstStyle/>
          <a:p>
            <a:r>
              <a:rPr lang="en-US" sz="2800" dirty="0">
                <a:latin typeface="+mn-lt"/>
              </a:rPr>
              <a:t>Men are often socialized to embody values such as strength, toughness, and being a good provider and protector of family and property </a:t>
            </a:r>
          </a:p>
          <a:p>
            <a:r>
              <a:rPr lang="en-US" sz="2800" dirty="0">
                <a:latin typeface="+mn-lt"/>
              </a:rPr>
              <a:t>Unhelpful conceptions of masculinity can become a barrier to help</a:t>
            </a:r>
          </a:p>
          <a:p>
            <a:r>
              <a:rPr lang="en-US" sz="2800" dirty="0">
                <a:latin typeface="+mn-lt"/>
              </a:rPr>
              <a:t>Their behavior and thinking may be easily misinterpreted </a:t>
            </a:r>
          </a:p>
          <a:p>
            <a:pPr lvl="1"/>
            <a:r>
              <a:rPr lang="en-US" sz="2400" dirty="0">
                <a:latin typeface="+mn-lt"/>
              </a:rPr>
              <a:t>Family and friends might miss signs that “didn't look like depression”. </a:t>
            </a:r>
          </a:p>
          <a:p>
            <a:endParaRPr lang="en-US" sz="2800" dirty="0"/>
          </a:p>
        </p:txBody>
      </p:sp>
      <p:sp>
        <p:nvSpPr>
          <p:cNvPr id="3" name="Title 2"/>
          <p:cNvSpPr>
            <a:spLocks noGrp="1"/>
          </p:cNvSpPr>
          <p:nvPr>
            <p:ph type="title"/>
          </p:nvPr>
        </p:nvSpPr>
        <p:spPr/>
        <p:txBody>
          <a:bodyPr/>
          <a:lstStyle/>
          <a:p>
            <a:r>
              <a:rPr lang="en-US" dirty="0">
                <a:latin typeface="+mj-lt"/>
              </a:rPr>
              <a:t>Sociocultural </a:t>
            </a:r>
            <a:r>
              <a:rPr lang="en-US" dirty="0" smtClean="0">
                <a:latin typeface="+mj-lt"/>
              </a:rPr>
              <a:t>Risk Factors Among Men</a:t>
            </a:r>
            <a:endParaRPr lang="en-US" dirty="0">
              <a:latin typeface="+mj-lt"/>
            </a:endParaRPr>
          </a:p>
        </p:txBody>
      </p:sp>
      <p:pic>
        <p:nvPicPr>
          <p:cNvPr id="4" name="Picture 3" descr="Screen Shot 2017-06-28 at 1.55.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1" y="1780118"/>
            <a:ext cx="2580767" cy="3922182"/>
          </a:xfrm>
          <a:prstGeom prst="rect">
            <a:avLst/>
          </a:prstGeom>
        </p:spPr>
      </p:pic>
    </p:spTree>
    <p:extLst>
      <p:ext uri="{BB962C8B-B14F-4D97-AF65-F5344CB8AC3E}">
        <p14:creationId xmlns:p14="http://schemas.microsoft.com/office/powerpoint/2010/main" val="632904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115" y="1263739"/>
            <a:ext cx="5983285" cy="4544484"/>
          </a:xfrm>
        </p:spPr>
        <p:txBody>
          <a:bodyPr/>
          <a:lstStyle/>
          <a:p>
            <a:pPr lvl="0"/>
            <a:r>
              <a:rPr lang="en-US" sz="2800" dirty="0">
                <a:latin typeface="+mn-lt"/>
              </a:rPr>
              <a:t>Disrupted mood (anger, irritability, changes in sleep and appetite, negative perception of life events) </a:t>
            </a:r>
          </a:p>
          <a:p>
            <a:pPr lvl="0"/>
            <a:r>
              <a:rPr lang="en-US" sz="2800" dirty="0">
                <a:latin typeface="+mn-lt"/>
              </a:rPr>
              <a:t>Social isolation and coping strategies centered around avoidance </a:t>
            </a:r>
            <a:r>
              <a:rPr lang="en-US" sz="2800" dirty="0" smtClean="0">
                <a:latin typeface="+mn-lt"/>
              </a:rPr>
              <a:t>(self-medicating, pushing people away, risk-taking)</a:t>
            </a:r>
            <a:endParaRPr lang="en-US" sz="2800" dirty="0">
              <a:latin typeface="+mn-lt"/>
            </a:endParaRPr>
          </a:p>
          <a:p>
            <a:r>
              <a:rPr lang="en-US" sz="2800" dirty="0">
                <a:latin typeface="+mn-lt"/>
              </a:rPr>
              <a:t>Physical symptoms such as sleep issues, fatigue, and chronic pain</a:t>
            </a:r>
          </a:p>
          <a:p>
            <a:endParaRPr lang="en-US" sz="2800" dirty="0"/>
          </a:p>
        </p:txBody>
      </p:sp>
      <p:sp>
        <p:nvSpPr>
          <p:cNvPr id="3" name="Title 2"/>
          <p:cNvSpPr>
            <a:spLocks noGrp="1"/>
          </p:cNvSpPr>
          <p:nvPr>
            <p:ph type="title"/>
          </p:nvPr>
        </p:nvSpPr>
        <p:spPr/>
        <p:txBody>
          <a:bodyPr/>
          <a:lstStyle/>
          <a:p>
            <a:r>
              <a:rPr lang="en-US" sz="3600" dirty="0">
                <a:latin typeface="+mj-lt"/>
              </a:rPr>
              <a:t>What Might Depression Look Like in Men?</a:t>
            </a:r>
          </a:p>
        </p:txBody>
      </p:sp>
      <p:pic>
        <p:nvPicPr>
          <p:cNvPr id="4" name="Picture 3" descr="Screen Shot 2017-06-28 at 1.51.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552" y="1384300"/>
            <a:ext cx="2391249" cy="3949700"/>
          </a:xfrm>
          <a:prstGeom prst="rect">
            <a:avLst/>
          </a:prstGeom>
        </p:spPr>
      </p:pic>
    </p:spTree>
    <p:extLst>
      <p:ext uri="{BB962C8B-B14F-4D97-AF65-F5344CB8AC3E}">
        <p14:creationId xmlns:p14="http://schemas.microsoft.com/office/powerpoint/2010/main" val="1132344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457" y="88570"/>
            <a:ext cx="7024744" cy="1143000"/>
          </a:xfrm>
        </p:spPr>
        <p:txBody>
          <a:bodyPr>
            <a:normAutofit/>
          </a:bodyPr>
          <a:lstStyle/>
          <a:p>
            <a:r>
              <a:rPr lang="en-US" dirty="0">
                <a:latin typeface="+mj-lt"/>
              </a:rPr>
              <a:t>Protective Factors for Men</a:t>
            </a:r>
            <a:endParaRPr lang="en-US" sz="1800" dirty="0">
              <a:latin typeface="+mj-lt"/>
            </a:endParaRPr>
          </a:p>
        </p:txBody>
      </p:sp>
      <p:sp>
        <p:nvSpPr>
          <p:cNvPr id="3" name="Content Placeholder 2"/>
          <p:cNvSpPr>
            <a:spLocks noGrp="1"/>
          </p:cNvSpPr>
          <p:nvPr>
            <p:ph idx="1"/>
          </p:nvPr>
        </p:nvSpPr>
        <p:spPr>
          <a:xfrm>
            <a:off x="190500" y="1260185"/>
            <a:ext cx="6362700" cy="4699659"/>
          </a:xfrm>
        </p:spPr>
        <p:txBody>
          <a:bodyPr>
            <a:normAutofit lnSpcReduction="10000"/>
          </a:bodyPr>
          <a:lstStyle/>
          <a:p>
            <a:pPr marL="0" indent="-212725">
              <a:buClr>
                <a:srgbClr val="000090"/>
              </a:buClr>
              <a:buNone/>
            </a:pPr>
            <a:r>
              <a:rPr lang="en-US" sz="2800" dirty="0">
                <a:latin typeface="Calibri" charset="0"/>
              </a:rPr>
              <a:t>Factors that </a:t>
            </a:r>
            <a:r>
              <a:rPr lang="en-US" sz="2800" dirty="0" smtClean="0">
                <a:latin typeface="Calibri" charset="0"/>
              </a:rPr>
              <a:t>may make </a:t>
            </a:r>
            <a:r>
              <a:rPr lang="en-US" sz="2800" dirty="0">
                <a:latin typeface="Calibri" charset="0"/>
              </a:rPr>
              <a:t>it LESS likely that a person will consider, attempt, or die by suicide</a:t>
            </a:r>
          </a:p>
          <a:p>
            <a:pPr lvl="1">
              <a:buClr>
                <a:srgbClr val="000090"/>
              </a:buClr>
              <a:buFont typeface="Arial"/>
              <a:buChar char="•"/>
            </a:pPr>
            <a:r>
              <a:rPr lang="en-US" dirty="0" smtClean="0">
                <a:latin typeface="+mn-lt"/>
              </a:rPr>
              <a:t>Access </a:t>
            </a:r>
            <a:r>
              <a:rPr lang="en-US" dirty="0">
                <a:latin typeface="+mn-lt"/>
              </a:rPr>
              <a:t>to effective health and behavioral health care</a:t>
            </a:r>
          </a:p>
          <a:p>
            <a:pPr lvl="1">
              <a:buClr>
                <a:srgbClr val="000090"/>
              </a:buClr>
              <a:buFont typeface="Arial"/>
              <a:buChar char="•"/>
            </a:pPr>
            <a:r>
              <a:rPr lang="en-US" dirty="0">
                <a:latin typeface="+mn-lt"/>
              </a:rPr>
              <a:t>Social connectedness and emotional support</a:t>
            </a:r>
          </a:p>
          <a:p>
            <a:pPr lvl="1">
              <a:buClr>
                <a:srgbClr val="000090"/>
              </a:buClr>
              <a:buFont typeface="Arial"/>
              <a:buChar char="•"/>
            </a:pPr>
            <a:r>
              <a:rPr lang="en-US" dirty="0">
                <a:latin typeface="+mn-lt"/>
              </a:rPr>
              <a:t>Constructive coping and problem solving skills</a:t>
            </a:r>
          </a:p>
          <a:p>
            <a:pPr lvl="1">
              <a:buClr>
                <a:srgbClr val="000090"/>
              </a:buClr>
              <a:buFont typeface="Arial"/>
              <a:buChar char="•"/>
            </a:pPr>
            <a:r>
              <a:rPr lang="en-US" dirty="0">
                <a:latin typeface="+mn-lt"/>
              </a:rPr>
              <a:t>Reasons for living and sense of purpose </a:t>
            </a:r>
          </a:p>
        </p:txBody>
      </p:sp>
      <p:sp>
        <p:nvSpPr>
          <p:cNvPr id="4" name="TextBox 3"/>
          <p:cNvSpPr txBox="1"/>
          <p:nvPr/>
        </p:nvSpPr>
        <p:spPr>
          <a:xfrm>
            <a:off x="5459597" y="676315"/>
            <a:ext cx="914400" cy="914400"/>
          </a:xfrm>
          <a:prstGeom prst="rect">
            <a:avLst/>
          </a:prstGeom>
        </p:spPr>
        <p:txBody>
          <a:bodyPr wrap="none" rtlCol="0">
            <a:normAutofit/>
          </a:bodyPr>
          <a:lstStyle/>
          <a:p>
            <a:pPr marL="0" indent="0">
              <a:lnSpc>
                <a:spcPct val="80000"/>
              </a:lnSpc>
              <a:buFont typeface="Arial"/>
              <a:buNone/>
            </a:pPr>
            <a:endParaRPr lang="en-US" sz="2000" dirty="0" err="1">
              <a:latin typeface="Arial"/>
              <a:cs typeface="Arial"/>
            </a:endParaRPr>
          </a:p>
        </p:txBody>
      </p:sp>
      <p:pic>
        <p:nvPicPr>
          <p:cNvPr id="7" name="Picture 6" descr="Screen Shot 2017-06-28 at 1.53.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233" y="1590715"/>
            <a:ext cx="2345936" cy="1663700"/>
          </a:xfrm>
          <a:prstGeom prst="rect">
            <a:avLst/>
          </a:prstGeom>
        </p:spPr>
      </p:pic>
      <p:pic>
        <p:nvPicPr>
          <p:cNvPr id="11" name="Picture 10" descr="Screen Shot 2017-06-28 at 1.56.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659" y="4105974"/>
            <a:ext cx="1997083" cy="1460500"/>
          </a:xfrm>
          <a:prstGeom prst="rect">
            <a:avLst/>
          </a:prstGeom>
        </p:spPr>
      </p:pic>
    </p:spTree>
    <p:extLst>
      <p:ext uri="{BB962C8B-B14F-4D97-AF65-F5344CB8AC3E}">
        <p14:creationId xmlns:p14="http://schemas.microsoft.com/office/powerpoint/2010/main" val="1544123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rPr>
              <a:t>Preventing Suicide in Men</a:t>
            </a:r>
          </a:p>
        </p:txBody>
      </p:sp>
      <p:sp>
        <p:nvSpPr>
          <p:cNvPr id="3" name="Content Placeholder 2"/>
          <p:cNvSpPr>
            <a:spLocks noGrp="1"/>
          </p:cNvSpPr>
          <p:nvPr>
            <p:ph idx="1"/>
          </p:nvPr>
        </p:nvSpPr>
        <p:spPr>
          <a:xfrm>
            <a:off x="107399" y="1205707"/>
            <a:ext cx="7284001" cy="5171164"/>
          </a:xfrm>
        </p:spPr>
        <p:txBody>
          <a:bodyPr>
            <a:noAutofit/>
          </a:bodyPr>
          <a:lstStyle/>
          <a:p>
            <a:pPr marL="342900" indent="-342900"/>
            <a:r>
              <a:rPr lang="en-US" sz="2400" dirty="0">
                <a:latin typeface="+mn-lt"/>
              </a:rPr>
              <a:t>In a crisis, put as much separation between the individual and highly lethal means as possible.</a:t>
            </a:r>
          </a:p>
          <a:p>
            <a:pPr marL="342900" indent="-342900"/>
            <a:r>
              <a:rPr lang="en-US" sz="2400" dirty="0">
                <a:latin typeface="+mn-lt"/>
              </a:rPr>
              <a:t>Encourage connection with social supports and services that can reduce the burden of life problems. </a:t>
            </a:r>
          </a:p>
          <a:p>
            <a:pPr marL="342900" indent="-342900"/>
            <a:r>
              <a:rPr lang="en-US" sz="2400" dirty="0">
                <a:latin typeface="+mn-lt"/>
              </a:rPr>
              <a:t>Promote </a:t>
            </a:r>
            <a:r>
              <a:rPr lang="en-US" sz="2400" dirty="0" smtClean="0">
                <a:latin typeface="+mn-lt"/>
              </a:rPr>
              <a:t>resiliency and enhance </a:t>
            </a:r>
            <a:r>
              <a:rPr lang="en-US" sz="2400" dirty="0">
                <a:latin typeface="+mn-lt"/>
              </a:rPr>
              <a:t>problem solving and coping skills.</a:t>
            </a:r>
          </a:p>
          <a:p>
            <a:pPr marL="1012825" lvl="1" indent="-342900"/>
            <a:r>
              <a:rPr lang="en-US" sz="2400" dirty="0">
                <a:latin typeface="+mn-lt"/>
              </a:rPr>
              <a:t>Understand </a:t>
            </a:r>
            <a:r>
              <a:rPr lang="en-US" sz="2400" dirty="0" smtClean="0">
                <a:latin typeface="+mn-lt"/>
              </a:rPr>
              <a:t>how </a:t>
            </a:r>
            <a:r>
              <a:rPr lang="en-US" sz="2400" dirty="0">
                <a:latin typeface="+mn-lt"/>
              </a:rPr>
              <a:t>depression and </a:t>
            </a:r>
            <a:r>
              <a:rPr lang="en-US" sz="2400" dirty="0" err="1">
                <a:latin typeface="+mn-lt"/>
              </a:rPr>
              <a:t>suicidality</a:t>
            </a:r>
            <a:r>
              <a:rPr lang="en-US" sz="2400" dirty="0">
                <a:latin typeface="+mn-lt"/>
              </a:rPr>
              <a:t> </a:t>
            </a:r>
            <a:r>
              <a:rPr lang="en-US" sz="2400" dirty="0" smtClean="0">
                <a:latin typeface="+mn-lt"/>
              </a:rPr>
              <a:t>show up </a:t>
            </a:r>
            <a:r>
              <a:rPr lang="en-US" sz="2400" dirty="0">
                <a:latin typeface="+mn-lt"/>
              </a:rPr>
              <a:t>in men</a:t>
            </a:r>
          </a:p>
          <a:p>
            <a:pPr marL="342900" indent="-342900"/>
            <a:r>
              <a:rPr lang="en-US" sz="2400" dirty="0">
                <a:latin typeface="+mn-lt"/>
              </a:rPr>
              <a:t>Support boys and young men to feel more comfortable with their feelings and to reach out when needed. </a:t>
            </a:r>
          </a:p>
          <a:p>
            <a:pPr marL="342900" indent="-342900"/>
            <a:r>
              <a:rPr lang="en-US" sz="2400" dirty="0">
                <a:latin typeface="+mn-lt"/>
              </a:rPr>
              <a:t>Encourage men to act as supports and role models.</a:t>
            </a:r>
          </a:p>
        </p:txBody>
      </p:sp>
      <p:pic>
        <p:nvPicPr>
          <p:cNvPr id="4" name="Picture 3" descr="Screen Shot 2017-06-28 at 1.57.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51" y="658286"/>
            <a:ext cx="1248150" cy="1327147"/>
          </a:xfrm>
          <a:prstGeom prst="rect">
            <a:avLst/>
          </a:prstGeom>
        </p:spPr>
      </p:pic>
      <p:pic>
        <p:nvPicPr>
          <p:cNvPr id="6" name="Picture 5" descr="Screen Shot 2017-06-28 at 2.01.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300" y="3817681"/>
            <a:ext cx="1663700" cy="1074621"/>
          </a:xfrm>
          <a:prstGeom prst="rect">
            <a:avLst/>
          </a:prstGeom>
        </p:spPr>
      </p:pic>
      <p:pic>
        <p:nvPicPr>
          <p:cNvPr id="7" name="Picture 6" descr="Screen Shot 2017-06-28 at 3.38.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7357" y="1720054"/>
            <a:ext cx="1104899" cy="1265777"/>
          </a:xfrm>
          <a:prstGeom prst="rect">
            <a:avLst/>
          </a:prstGeom>
        </p:spPr>
      </p:pic>
      <p:sp>
        <p:nvSpPr>
          <p:cNvPr id="10" name="TextBox 9"/>
          <p:cNvSpPr txBox="1"/>
          <p:nvPr/>
        </p:nvSpPr>
        <p:spPr>
          <a:xfrm>
            <a:off x="8483600" y="6223000"/>
            <a:ext cx="914400" cy="914400"/>
          </a:xfrm>
          <a:prstGeom prst="rect">
            <a:avLst/>
          </a:prstGeom>
        </p:spPr>
        <p:txBody>
          <a:bodyPr wrap="none" rtlCol="0">
            <a:normAutofit/>
          </a:bodyPr>
          <a:lstStyle/>
          <a:p>
            <a:pPr marL="0" indent="0">
              <a:lnSpc>
                <a:spcPct val="80000"/>
              </a:lnSpc>
              <a:buFont typeface="Arial"/>
              <a:buNone/>
            </a:pPr>
            <a:endParaRPr lang="en-US" sz="2000" dirty="0" err="1" smtClean="0">
              <a:latin typeface="Arial"/>
              <a:cs typeface="Arial"/>
            </a:endParaRPr>
          </a:p>
        </p:txBody>
      </p:sp>
      <p:pic>
        <p:nvPicPr>
          <p:cNvPr id="11" name="Picture 10" descr="Screen Shot 2017-06-28 at 3.41.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701" y="2862006"/>
            <a:ext cx="1557623" cy="1111250"/>
          </a:xfrm>
          <a:prstGeom prst="rect">
            <a:avLst/>
          </a:prstGeom>
        </p:spPr>
      </p:pic>
      <p:pic>
        <p:nvPicPr>
          <p:cNvPr id="13" name="Picture 12" descr="Screen Shot 2017-06-28 at 1.57.0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6916" y="4858546"/>
            <a:ext cx="1897084" cy="1364454"/>
          </a:xfrm>
          <a:prstGeom prst="rect">
            <a:avLst/>
          </a:prstGeom>
        </p:spPr>
      </p:pic>
    </p:spTree>
    <p:extLst>
      <p:ext uri="{BB962C8B-B14F-4D97-AF65-F5344CB8AC3E}">
        <p14:creationId xmlns:p14="http://schemas.microsoft.com/office/powerpoint/2010/main" val="1867088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Keys to Prevention</a:t>
            </a:r>
          </a:p>
        </p:txBody>
      </p:sp>
      <p:sp>
        <p:nvSpPr>
          <p:cNvPr id="3" name="Content Placeholder 2"/>
          <p:cNvSpPr>
            <a:spLocks noGrp="1"/>
          </p:cNvSpPr>
          <p:nvPr>
            <p:ph idx="1"/>
          </p:nvPr>
        </p:nvSpPr>
        <p:spPr>
          <a:xfrm>
            <a:off x="392116" y="1547635"/>
            <a:ext cx="8514378" cy="4987636"/>
          </a:xfrm>
        </p:spPr>
        <p:txBody>
          <a:bodyPr>
            <a:normAutofit/>
          </a:bodyPr>
          <a:lstStyle/>
          <a:p>
            <a:pPr marL="457200" indent="-457200"/>
            <a:r>
              <a:rPr lang="en-US" sz="2800" dirty="0">
                <a:latin typeface="+mn-lt"/>
              </a:rPr>
              <a:t>Employ strategies to reduce access to lethal means during a crisis</a:t>
            </a:r>
          </a:p>
          <a:p>
            <a:pPr marL="1127125" lvl="1" indent="-457200"/>
            <a:r>
              <a:rPr lang="en-US" dirty="0">
                <a:latin typeface="+mn-lt"/>
              </a:rPr>
              <a:t>Firearms, substances</a:t>
            </a:r>
          </a:p>
          <a:p>
            <a:pPr marL="457200" indent="-457200"/>
            <a:r>
              <a:rPr lang="en-US" sz="2800" dirty="0">
                <a:latin typeface="+mn-lt"/>
              </a:rPr>
              <a:t>Engage traditional AND non-traditional partners</a:t>
            </a:r>
          </a:p>
          <a:p>
            <a:pPr marL="1127125" lvl="1" indent="-457200"/>
            <a:r>
              <a:rPr lang="en-US" dirty="0">
                <a:latin typeface="+mn-lt"/>
              </a:rPr>
              <a:t>Recreation, workplace, health care</a:t>
            </a:r>
          </a:p>
          <a:p>
            <a:pPr marL="457200" indent="-457200"/>
            <a:r>
              <a:rPr lang="en-US" sz="2800" dirty="0">
                <a:latin typeface="+mn-lt"/>
              </a:rPr>
              <a:t>Providers and families understand the signs of depression and </a:t>
            </a:r>
            <a:r>
              <a:rPr lang="en-US" sz="2800" dirty="0" err="1">
                <a:latin typeface="+mn-lt"/>
              </a:rPr>
              <a:t>suicidality</a:t>
            </a:r>
            <a:r>
              <a:rPr lang="en-US" sz="2800" dirty="0">
                <a:latin typeface="+mn-lt"/>
              </a:rPr>
              <a:t> for men</a:t>
            </a:r>
          </a:p>
          <a:p>
            <a:pPr marL="457200" indent="-457200"/>
            <a:endParaRPr lang="en-US" dirty="0"/>
          </a:p>
        </p:txBody>
      </p:sp>
      <p:pic>
        <p:nvPicPr>
          <p:cNvPr id="5" name="Picture 4" descr="Screen Shot 2017-06-28 at 2.0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68" y="4846171"/>
            <a:ext cx="3134631" cy="1689100"/>
          </a:xfrm>
          <a:prstGeom prst="rect">
            <a:avLst/>
          </a:prstGeom>
        </p:spPr>
      </p:pic>
      <p:pic>
        <p:nvPicPr>
          <p:cNvPr id="6" name="Picture 5" descr="Screen Shot 2017-06-28 at 2.00.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8570" y="1625600"/>
            <a:ext cx="2405430" cy="1811768"/>
          </a:xfrm>
          <a:prstGeom prst="rect">
            <a:avLst/>
          </a:prstGeom>
        </p:spPr>
      </p:pic>
      <p:pic>
        <p:nvPicPr>
          <p:cNvPr id="7" name="Picture 6" descr="Screen Shot 2017-06-28 at 2.00.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361" y="4102100"/>
            <a:ext cx="2760133" cy="2070100"/>
          </a:xfrm>
          <a:prstGeom prst="rect">
            <a:avLst/>
          </a:prstGeom>
        </p:spPr>
      </p:pic>
    </p:spTree>
    <p:extLst>
      <p:ext uri="{BB962C8B-B14F-4D97-AF65-F5344CB8AC3E}">
        <p14:creationId xmlns:p14="http://schemas.microsoft.com/office/powerpoint/2010/main" val="956986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116" y="1363134"/>
            <a:ext cx="8180387" cy="4544484"/>
          </a:xfrm>
        </p:spPr>
        <p:txBody>
          <a:bodyPr/>
          <a:lstStyle/>
          <a:p>
            <a:pPr marL="0" indent="0">
              <a:buNone/>
            </a:pPr>
            <a:r>
              <a:rPr lang="en-US" sz="2800" dirty="0">
                <a:latin typeface="+mn-lt"/>
              </a:rPr>
              <a:t>There are many ways to have a discussion with someone you are concerned about: </a:t>
            </a:r>
          </a:p>
          <a:p>
            <a:pPr marL="0" indent="0">
              <a:buNone/>
            </a:pPr>
            <a:endParaRPr lang="en-US" sz="2800" dirty="0">
              <a:latin typeface="+mn-lt"/>
            </a:endParaRPr>
          </a:p>
          <a:p>
            <a:pPr marL="457200" indent="-457200"/>
            <a:r>
              <a:rPr lang="en-US" sz="2800" dirty="0">
                <a:latin typeface="+mn-lt"/>
              </a:rPr>
              <a:t>Ask directly about suicide if warning signs are present. </a:t>
            </a:r>
          </a:p>
          <a:p>
            <a:pPr marL="0" indent="0">
              <a:buNone/>
            </a:pPr>
            <a:endParaRPr lang="en-US" sz="2800" dirty="0">
              <a:latin typeface="+mn-lt"/>
            </a:endParaRPr>
          </a:p>
          <a:p>
            <a:pPr marL="0" indent="0" algn="ctr">
              <a:buNone/>
            </a:pPr>
            <a:r>
              <a:rPr lang="en-US" sz="2800" dirty="0">
                <a:latin typeface="+mn-lt"/>
              </a:rPr>
              <a:t>Here are some suggestions for starting the conversation. </a:t>
            </a:r>
          </a:p>
          <a:p>
            <a:pPr marL="0" indent="0">
              <a:buNone/>
            </a:pPr>
            <a:endParaRPr lang="en-US" dirty="0"/>
          </a:p>
        </p:txBody>
      </p:sp>
      <p:sp>
        <p:nvSpPr>
          <p:cNvPr id="3" name="Title 2"/>
          <p:cNvSpPr>
            <a:spLocks noGrp="1"/>
          </p:cNvSpPr>
          <p:nvPr>
            <p:ph type="title"/>
          </p:nvPr>
        </p:nvSpPr>
        <p:spPr/>
        <p:txBody>
          <a:bodyPr/>
          <a:lstStyle/>
          <a:p>
            <a:r>
              <a:rPr lang="en-US" dirty="0">
                <a:latin typeface="+mj-lt"/>
              </a:rPr>
              <a:t>How to Start the Conversation</a:t>
            </a:r>
          </a:p>
        </p:txBody>
      </p:sp>
      <p:pic>
        <p:nvPicPr>
          <p:cNvPr id="4" name="Picture 3" descr="Screen Shot 2017-06-28 at 2.00.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03" y="4686300"/>
            <a:ext cx="2755900" cy="1624432"/>
          </a:xfrm>
          <a:prstGeom prst="rect">
            <a:avLst/>
          </a:prstGeom>
        </p:spPr>
      </p:pic>
      <p:pic>
        <p:nvPicPr>
          <p:cNvPr id="5" name="Picture 5" descr="Screen Shot 2017-06-20 at 3.32.2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3375" y="1231900"/>
            <a:ext cx="22955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171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fontAlgn="auto" hangingPunct="1">
              <a:lnSpc>
                <a:spcPct val="110000"/>
              </a:lnSpc>
              <a:spcAft>
                <a:spcPts val="600"/>
              </a:spcAft>
              <a:buFont typeface="Arial"/>
              <a:buChar char="•"/>
              <a:defRPr/>
            </a:pPr>
            <a:r>
              <a:rPr lang="en-US" sz="2800" dirty="0"/>
              <a:t>Sometimes, people in your situation lose hope. I’m wondering if you may have lost hope, too?</a:t>
            </a:r>
          </a:p>
          <a:p>
            <a:pPr eaLnBrk="1" fontAlgn="auto" hangingPunct="1">
              <a:lnSpc>
                <a:spcPct val="110000"/>
              </a:lnSpc>
              <a:spcAft>
                <a:spcPts val="600"/>
              </a:spcAft>
              <a:buFont typeface="Arial"/>
              <a:buChar char="•"/>
              <a:defRPr/>
            </a:pPr>
            <a:r>
              <a:rPr lang="en-US" sz="2800" dirty="0"/>
              <a:t>Have you ever thought things would be better if you were dead? </a:t>
            </a:r>
          </a:p>
          <a:p>
            <a:pPr eaLnBrk="1" fontAlgn="auto" hangingPunct="1">
              <a:lnSpc>
                <a:spcPct val="110000"/>
              </a:lnSpc>
              <a:spcAft>
                <a:spcPts val="600"/>
              </a:spcAft>
              <a:buFont typeface="Arial"/>
              <a:buChar char="•"/>
              <a:defRPr/>
            </a:pPr>
            <a:r>
              <a:rPr lang="en-US" sz="2800" dirty="0"/>
              <a:t>With this much stress, have you ever thought of hurting yourself? </a:t>
            </a:r>
          </a:p>
          <a:p>
            <a:endParaRPr lang="en-US" dirty="0"/>
          </a:p>
        </p:txBody>
      </p:sp>
      <p:sp>
        <p:nvSpPr>
          <p:cNvPr id="3" name="Title 2"/>
          <p:cNvSpPr>
            <a:spLocks noGrp="1"/>
          </p:cNvSpPr>
          <p:nvPr>
            <p:ph type="title"/>
          </p:nvPr>
        </p:nvSpPr>
        <p:spPr/>
        <p:txBody>
          <a:bodyPr/>
          <a:lstStyle/>
          <a:p>
            <a:r>
              <a:rPr lang="en-US" sz="3200" b="1" dirty="0">
                <a:solidFill>
                  <a:srgbClr val="00535E"/>
                </a:solidFill>
              </a:rPr>
              <a:t>Some questions to start the conversation</a:t>
            </a:r>
            <a:endParaRPr lang="en-US" sz="3200" dirty="0"/>
          </a:p>
        </p:txBody>
      </p:sp>
    </p:spTree>
    <p:extLst>
      <p:ext uri="{BB962C8B-B14F-4D97-AF65-F5344CB8AC3E}">
        <p14:creationId xmlns:p14="http://schemas.microsoft.com/office/powerpoint/2010/main" val="2947487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Crisis Support Resources</a:t>
            </a:r>
            <a:endParaRPr lang="en-US" dirty="0">
              <a:latin typeface="+mj-lt"/>
            </a:endParaRPr>
          </a:p>
        </p:txBody>
      </p:sp>
      <p:sp>
        <p:nvSpPr>
          <p:cNvPr id="3" name="Content Placeholder 2"/>
          <p:cNvSpPr>
            <a:spLocks noGrp="1"/>
          </p:cNvSpPr>
          <p:nvPr>
            <p:ph idx="1"/>
          </p:nvPr>
        </p:nvSpPr>
        <p:spPr>
          <a:xfrm>
            <a:off x="126999" y="1574288"/>
            <a:ext cx="4165600" cy="1765812"/>
          </a:xfrm>
        </p:spPr>
        <p:txBody>
          <a:bodyPr>
            <a:normAutofit/>
          </a:bodyPr>
          <a:lstStyle/>
          <a:p>
            <a:pPr marL="0" indent="0">
              <a:buNone/>
            </a:pPr>
            <a:r>
              <a:rPr lang="en-US" sz="2000" b="1" dirty="0" smtClean="0">
                <a:solidFill>
                  <a:srgbClr val="000090"/>
                </a:solidFill>
                <a:latin typeface="+mn-lt"/>
              </a:rPr>
              <a:t>Suicide Prevention Lifeline</a:t>
            </a:r>
            <a:endParaRPr lang="en-US" sz="2000" dirty="0">
              <a:solidFill>
                <a:srgbClr val="000090"/>
              </a:solidFill>
              <a:latin typeface="+mn-lt"/>
            </a:endParaRPr>
          </a:p>
          <a:p>
            <a:pPr marL="0" indent="0">
              <a:buNone/>
            </a:pPr>
            <a:r>
              <a:rPr lang="en-US" sz="2000" dirty="0" smtClean="0">
                <a:solidFill>
                  <a:schemeClr val="tx2"/>
                </a:solidFill>
                <a:latin typeface="+mn-lt"/>
              </a:rPr>
              <a:t>24/7 hotline, plus chat services</a:t>
            </a:r>
          </a:p>
          <a:p>
            <a:pPr marL="0" indent="0">
              <a:buNone/>
            </a:pPr>
            <a:r>
              <a:rPr lang="en-US" sz="2000" dirty="0" err="1" smtClean="0">
                <a:solidFill>
                  <a:schemeClr val="tx2"/>
                </a:solidFill>
                <a:latin typeface="+mn-lt"/>
              </a:rPr>
              <a:t>www.suicidepreventionlifeline.org</a:t>
            </a:r>
            <a:endParaRPr lang="en-US" sz="2000" dirty="0">
              <a:solidFill>
                <a:schemeClr val="tx2"/>
              </a:solidFill>
              <a:latin typeface="+mn-lt"/>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 y="4152710"/>
            <a:ext cx="5386384" cy="14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19787" y="4317620"/>
            <a:ext cx="2767016" cy="1200329"/>
          </a:xfrm>
          <a:prstGeom prst="rect">
            <a:avLst/>
          </a:prstGeom>
        </p:spPr>
        <p:txBody>
          <a:bodyPr wrap="square">
            <a:spAutoFit/>
          </a:bodyPr>
          <a:lstStyle/>
          <a:p>
            <a:r>
              <a:rPr lang="en-US" dirty="0"/>
              <a:t>For older men: </a:t>
            </a:r>
            <a:r>
              <a:rPr lang="en-US" b="1" dirty="0">
                <a:solidFill>
                  <a:srgbClr val="000090"/>
                </a:solidFill>
              </a:rPr>
              <a:t>Friendship Line</a:t>
            </a:r>
            <a:r>
              <a:rPr lang="en-US" b="1" dirty="0"/>
              <a:t> </a:t>
            </a:r>
            <a:r>
              <a:rPr lang="en-US" dirty="0"/>
              <a:t>(Institute on Aging): </a:t>
            </a:r>
          </a:p>
          <a:p>
            <a:r>
              <a:rPr lang="en-US" b="1" dirty="0"/>
              <a:t>(800) 971-0016  </a:t>
            </a:r>
            <a:r>
              <a:rPr lang="en-US" dirty="0" err="1"/>
              <a:t>www.ioaging.org</a:t>
            </a:r>
            <a:r>
              <a:rPr lang="en-US" dirty="0"/>
              <a:t>  </a:t>
            </a:r>
          </a:p>
        </p:txBody>
      </p:sp>
      <p:sp>
        <p:nvSpPr>
          <p:cNvPr id="5" name="TextBox 4"/>
          <p:cNvSpPr txBox="1"/>
          <p:nvPr/>
        </p:nvSpPr>
        <p:spPr>
          <a:xfrm>
            <a:off x="939800" y="1435100"/>
            <a:ext cx="914400" cy="914400"/>
          </a:xfrm>
          <a:prstGeom prst="rect">
            <a:avLst/>
          </a:prstGeom>
        </p:spPr>
        <p:txBody>
          <a:bodyPr wrap="none" rtlCol="0">
            <a:normAutofit/>
          </a:bodyPr>
          <a:lstStyle/>
          <a:p>
            <a:pPr marL="0" indent="0">
              <a:lnSpc>
                <a:spcPct val="80000"/>
              </a:lnSpc>
              <a:buFont typeface="Arial"/>
              <a:buNone/>
            </a:pPr>
            <a:endParaRPr lang="en-US" sz="2000" dirty="0" err="1" smtClean="0">
              <a:latin typeface="Arial"/>
              <a:cs typeface="Arial"/>
            </a:endParaRPr>
          </a:p>
        </p:txBody>
      </p:sp>
      <p:pic>
        <p:nvPicPr>
          <p:cNvPr id="6" name="Picture 5" descr="Screen Shot 2017-06-28 at 2.09.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101" y="1318174"/>
            <a:ext cx="5088234" cy="2692400"/>
          </a:xfrm>
          <a:prstGeom prst="rect">
            <a:avLst/>
          </a:prstGeom>
        </p:spPr>
      </p:pic>
    </p:spTree>
    <p:extLst>
      <p:ext uri="{BB962C8B-B14F-4D97-AF65-F5344CB8AC3E}">
        <p14:creationId xmlns:p14="http://schemas.microsoft.com/office/powerpoint/2010/main" val="1573583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Each Mind Matters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3497361"/>
            <a:ext cx="2861726" cy="1447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05" y="4945199"/>
            <a:ext cx="3778753"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P:\CLIENT SERVICES\ADVERTISING ACCOUNTS\CalMHSA\Each Mind Matters\Community Photos\IMG_8237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1228" y="3443006"/>
            <a:ext cx="3379942" cy="300439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p:cNvSpPr txBox="1">
            <a:spLocks/>
          </p:cNvSpPr>
          <p:nvPr/>
        </p:nvSpPr>
        <p:spPr bwMode="auto">
          <a:xfrm>
            <a:off x="6553205" y="6470654"/>
            <a:ext cx="2511425" cy="4021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pitchFamily="34" charset="0"/>
                <a:ea typeface="Geneva" pitchFamily="127" charset="-128"/>
                <a:cs typeface="Arial" pitchFamily="34" charset="0"/>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pitchFamily="34" charset="0"/>
                <a:ea typeface="Geneva" pitchFamily="127" charset="-128"/>
                <a:cs typeface="Arial" pitchFamily="34" charset="0"/>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pitchFamily="34" charset="0"/>
                <a:ea typeface="Geneva" pitchFamily="127" charset="-128"/>
                <a:cs typeface="Arial" pitchFamily="34" charset="0"/>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5pPr>
            <a:lvl6pPr marL="25146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6pPr>
            <a:lvl7pPr marL="29718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7pPr>
            <a:lvl8pPr marL="34290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8pPr>
            <a:lvl9pPr marL="38862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9pPr>
          </a:lstStyle>
          <a:p>
            <a:pPr algn="r" eaLnBrk="1" hangingPunct="1">
              <a:spcBef>
                <a:spcPct val="0"/>
              </a:spcBef>
              <a:buClrTx/>
              <a:buSzTx/>
              <a:buFontTx/>
              <a:buNone/>
            </a:pPr>
            <a:fld id="{EA64389D-9E1D-4407-A0BE-85A3A8B5DE36}" type="slidenum">
              <a:rPr lang="en-US" altLang="en-US" sz="1000" smtClean="0">
                <a:solidFill>
                  <a:prstClr val="white"/>
                </a:solidFill>
              </a:rPr>
              <a:pPr algn="r" eaLnBrk="1" hangingPunct="1">
                <a:spcBef>
                  <a:spcPct val="0"/>
                </a:spcBef>
                <a:buClrTx/>
                <a:buSzTx/>
                <a:buFontTx/>
                <a:buNone/>
              </a:pPr>
              <a:t>2</a:t>
            </a:fld>
            <a:endParaRPr lang="en-US" altLang="en-US" sz="1000" dirty="0">
              <a:solidFill>
                <a:prstClr val="white"/>
              </a:solidFill>
            </a:endParaRPr>
          </a:p>
        </p:txBody>
      </p:sp>
      <p:sp>
        <p:nvSpPr>
          <p:cNvPr id="9" name="Text Placeholder 2"/>
          <p:cNvSpPr txBox="1">
            <a:spLocks/>
          </p:cNvSpPr>
          <p:nvPr/>
        </p:nvSpPr>
        <p:spPr bwMode="auto">
          <a:xfrm>
            <a:off x="187605" y="1559424"/>
            <a:ext cx="8499198"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3025" indent="-228600" eaLnBrk="0" hangingPunct="0">
              <a:defRPr sz="2400">
                <a:solidFill>
                  <a:schemeClr val="tx1"/>
                </a:solidFill>
                <a:latin typeface="Calibri" pitchFamily="34" charset="0"/>
                <a:ea typeface="Geneva" pitchFamily="127" charset="-128"/>
              </a:defRPr>
            </a:lvl1pPr>
            <a:lvl2pPr marL="742950" indent="-285750" eaLnBrk="0" hangingPunct="0">
              <a:defRPr sz="2400">
                <a:solidFill>
                  <a:schemeClr val="tx1"/>
                </a:solidFill>
                <a:latin typeface="Calibri" pitchFamily="34" charset="0"/>
                <a:ea typeface="Geneva" pitchFamily="127" charset="-128"/>
              </a:defRPr>
            </a:lvl2pPr>
            <a:lvl3pPr marL="1143000" indent="-228600" eaLnBrk="0" hangingPunct="0">
              <a:defRPr sz="2400">
                <a:solidFill>
                  <a:schemeClr val="tx1"/>
                </a:solidFill>
                <a:latin typeface="Calibri" pitchFamily="34" charset="0"/>
                <a:ea typeface="Geneva" pitchFamily="127" charset="-128"/>
              </a:defRPr>
            </a:lvl3pPr>
            <a:lvl4pPr marL="1600200" indent="-228600" eaLnBrk="0" hangingPunct="0">
              <a:defRPr sz="2400">
                <a:solidFill>
                  <a:schemeClr val="tx1"/>
                </a:solidFill>
                <a:latin typeface="Calibri" pitchFamily="34" charset="0"/>
                <a:ea typeface="Geneva" pitchFamily="127" charset="-128"/>
              </a:defRPr>
            </a:lvl4pPr>
            <a:lvl5pPr marL="2057400" indent="-228600" eaLnBrk="0" hangingPunct="0">
              <a:defRPr sz="2400">
                <a:solidFill>
                  <a:schemeClr val="tx1"/>
                </a:solidFill>
                <a:latin typeface="Calibri" pitchFamily="34" charset="0"/>
                <a:ea typeface="Geneva"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9pPr>
          </a:lstStyle>
          <a:p>
            <a:pPr marL="0" indent="0" algn="ctr" eaLnBrk="1" hangingPunct="1">
              <a:spcBef>
                <a:spcPct val="20000"/>
              </a:spcBef>
              <a:buClr>
                <a:srgbClr val="FDBE3E"/>
              </a:buClr>
              <a:buSzPct val="80000"/>
              <a:defRPr/>
            </a:pPr>
            <a:r>
              <a:rPr lang="en-US" b="1" dirty="0">
                <a:latin typeface="+mn-lt"/>
                <a:cs typeface="Arial" panose="020B0604020202020204" pitchFamily="34" charset="0"/>
              </a:rPr>
              <a:t>Each Mind Matters is California’s Mental Health Movement.</a:t>
            </a:r>
            <a:r>
              <a:rPr lang="en-US" dirty="0">
                <a:latin typeface="+mn-lt"/>
                <a:cs typeface="Arial" panose="020B0604020202020204" pitchFamily="34" charset="0"/>
              </a:rPr>
              <a:t> </a:t>
            </a:r>
          </a:p>
          <a:p>
            <a:pPr marL="0" indent="0" algn="ctr" eaLnBrk="1" hangingPunct="1">
              <a:spcBef>
                <a:spcPct val="20000"/>
              </a:spcBef>
              <a:buClr>
                <a:srgbClr val="FDBE3E"/>
              </a:buClr>
              <a:buSzPct val="80000"/>
              <a:defRPr/>
            </a:pPr>
            <a:r>
              <a:rPr lang="en-US" dirty="0">
                <a:latin typeface="+mn-lt"/>
                <a:cs typeface="Arial" panose="020B0604020202020204" pitchFamily="34" charset="0"/>
              </a:rPr>
              <a:t>We are millions of individuals and thousands of organizations working to advance mental health. </a:t>
            </a:r>
            <a:endParaRPr lang="en-US" altLang="en-US" dirty="0">
              <a:latin typeface="+mn-lt"/>
              <a:cs typeface="Arial" pitchFamily="34" charset="0"/>
            </a:endParaRPr>
          </a:p>
          <a:p>
            <a:pPr lvl="4" eaLnBrk="1" hangingPunct="1">
              <a:spcBef>
                <a:spcPct val="20000"/>
              </a:spcBef>
              <a:buClr>
                <a:srgbClr val="FDBE3E"/>
              </a:buClr>
              <a:buSzPct val="80000"/>
              <a:buFont typeface="Arial" pitchFamily="34" charset="0"/>
              <a:buChar char="–"/>
              <a:defRPr/>
            </a:pPr>
            <a:endParaRPr lang="en-US" altLang="en-US" sz="2000" dirty="0">
              <a:latin typeface="Arial" pitchFamily="34" charset="0"/>
              <a:cs typeface="Arial" pitchFamily="34" charset="0"/>
            </a:endParaRPr>
          </a:p>
          <a:p>
            <a:pPr marL="0" indent="0" eaLnBrk="1" hangingPunct="1">
              <a:spcBef>
                <a:spcPct val="20000"/>
              </a:spcBef>
              <a:buClr>
                <a:srgbClr val="FDBE3E"/>
              </a:buClr>
              <a:buSzPct val="80000"/>
              <a:defRPr/>
            </a:pPr>
            <a:endParaRPr lang="en-US" altLang="en-US" sz="500" dirty="0">
              <a:latin typeface="Arial" pitchFamily="34" charset="0"/>
              <a:cs typeface="Arial" pitchFamily="34" charset="0"/>
            </a:endParaRPr>
          </a:p>
          <a:p>
            <a:pPr eaLnBrk="1" hangingPunct="1">
              <a:spcBef>
                <a:spcPct val="20000"/>
              </a:spcBef>
              <a:buClr>
                <a:srgbClr val="FDBE3E"/>
              </a:buClr>
              <a:buSzPct val="80000"/>
              <a:buFont typeface="Arial" pitchFamily="34" charset="0"/>
              <a:buChar char="–"/>
              <a:defRPr/>
            </a:pPr>
            <a:endParaRPr lang="en-US" altLang="en-US" sz="500" dirty="0">
              <a:latin typeface="Arial" pitchFamily="34" charset="0"/>
              <a:cs typeface="Arial" pitchFamily="34" charset="0"/>
            </a:endParaRPr>
          </a:p>
        </p:txBody>
      </p:sp>
    </p:spTree>
    <p:extLst>
      <p:ext uri="{BB962C8B-B14F-4D97-AF65-F5344CB8AC3E}">
        <p14:creationId xmlns:p14="http://schemas.microsoft.com/office/powerpoint/2010/main" val="1661481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Each Mind Matters Resources</a:t>
            </a:r>
            <a:endParaRPr lang="en-US" dirty="0">
              <a:latin typeface="+mj-lt"/>
            </a:endParaRPr>
          </a:p>
        </p:txBody>
      </p:sp>
      <p:pic>
        <p:nvPicPr>
          <p:cNvPr id="5" name="Picture 4" descr="Screen Shot 2017-06-27 at 3.36.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055" y="3731579"/>
            <a:ext cx="3536457" cy="2112901"/>
          </a:xfrm>
          <a:prstGeom prst="rect">
            <a:avLst/>
          </a:prstGeom>
        </p:spPr>
      </p:pic>
      <p:sp>
        <p:nvSpPr>
          <p:cNvPr id="3" name="TextBox 2"/>
          <p:cNvSpPr txBox="1"/>
          <p:nvPr/>
        </p:nvSpPr>
        <p:spPr>
          <a:xfrm>
            <a:off x="4623055" y="5875988"/>
            <a:ext cx="4253757" cy="914400"/>
          </a:xfrm>
          <a:prstGeom prst="rect">
            <a:avLst/>
          </a:prstGeom>
        </p:spPr>
        <p:txBody>
          <a:bodyPr wrap="none" rtlCol="0">
            <a:normAutofit/>
          </a:bodyPr>
          <a:lstStyle/>
          <a:p>
            <a:pPr marL="0" indent="0">
              <a:lnSpc>
                <a:spcPct val="80000"/>
              </a:lnSpc>
              <a:buFont typeface="Arial"/>
              <a:buNone/>
            </a:pPr>
            <a:r>
              <a:rPr lang="en-US" dirty="0" err="1" smtClean="0">
                <a:solidFill>
                  <a:srgbClr val="000090"/>
                </a:solidFill>
                <a:latin typeface="Arial"/>
                <a:cs typeface="Arial"/>
              </a:rPr>
              <a:t>www.SuicideisPreventable.org</a:t>
            </a:r>
            <a:endParaRPr lang="en-US" dirty="0" smtClean="0">
              <a:solidFill>
                <a:srgbClr val="000090"/>
              </a:solidFill>
              <a:latin typeface="Arial"/>
              <a:cs typeface="Arial"/>
            </a:endParaRPr>
          </a:p>
        </p:txBody>
      </p:sp>
      <p:sp>
        <p:nvSpPr>
          <p:cNvPr id="9" name="TextBox 8"/>
          <p:cNvSpPr txBox="1"/>
          <p:nvPr/>
        </p:nvSpPr>
        <p:spPr>
          <a:xfrm flipH="1">
            <a:off x="741384" y="5864376"/>
            <a:ext cx="835470" cy="711199"/>
          </a:xfrm>
          <a:prstGeom prst="rect">
            <a:avLst/>
          </a:prstGeom>
        </p:spPr>
        <p:txBody>
          <a:bodyPr wrap="none" rtlCol="0">
            <a:normAutofit/>
          </a:bodyPr>
          <a:lstStyle/>
          <a:p>
            <a:pPr>
              <a:lnSpc>
                <a:spcPct val="80000"/>
              </a:lnSpc>
            </a:pPr>
            <a:r>
              <a:rPr lang="en-US" dirty="0" err="1" smtClean="0">
                <a:solidFill>
                  <a:srgbClr val="000090"/>
                </a:solidFill>
                <a:latin typeface="Arial"/>
                <a:cs typeface="Arial"/>
              </a:rPr>
              <a:t>www.elsuicidioesprevenible.org</a:t>
            </a:r>
            <a:endParaRPr lang="en-US" dirty="0" smtClean="0">
              <a:solidFill>
                <a:srgbClr val="000090"/>
              </a:solidFill>
              <a:latin typeface="Arial"/>
              <a:cs typeface="Arial"/>
            </a:endParaRPr>
          </a:p>
        </p:txBody>
      </p:sp>
      <p:pic>
        <p:nvPicPr>
          <p:cNvPr id="12" name="Picture 11" descr="Screen Shot 2017-06-28 at 3.26.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56" y="3840420"/>
            <a:ext cx="3488385" cy="2004060"/>
          </a:xfrm>
          <a:prstGeom prst="rect">
            <a:avLst/>
          </a:prstGeom>
        </p:spPr>
      </p:pic>
      <p:sp>
        <p:nvSpPr>
          <p:cNvPr id="8" name="Content Placeholder 2"/>
          <p:cNvSpPr>
            <a:spLocks noGrp="1"/>
          </p:cNvSpPr>
          <p:nvPr>
            <p:ph idx="1"/>
          </p:nvPr>
        </p:nvSpPr>
        <p:spPr>
          <a:xfrm>
            <a:off x="126999" y="1574288"/>
            <a:ext cx="7242630" cy="1765812"/>
          </a:xfrm>
        </p:spPr>
        <p:txBody>
          <a:bodyPr>
            <a:noAutofit/>
          </a:bodyPr>
          <a:lstStyle/>
          <a:p>
            <a:pPr marL="0" indent="0">
              <a:buNone/>
            </a:pPr>
            <a:r>
              <a:rPr lang="en-US" sz="2000" b="1" dirty="0" smtClean="0">
                <a:solidFill>
                  <a:srgbClr val="000090"/>
                </a:solidFill>
                <a:latin typeface="+mn-lt"/>
              </a:rPr>
              <a:t>Each Mind Matters</a:t>
            </a:r>
            <a:endParaRPr lang="en-US" sz="2000" dirty="0">
              <a:solidFill>
                <a:srgbClr val="000090"/>
              </a:solidFill>
              <a:latin typeface="+mn-lt"/>
            </a:endParaRPr>
          </a:p>
          <a:p>
            <a:pPr marL="0" indent="0">
              <a:buNone/>
            </a:pPr>
            <a:r>
              <a:rPr lang="en-US" sz="2000" dirty="0" smtClean="0">
                <a:solidFill>
                  <a:schemeClr val="tx2"/>
                </a:solidFill>
                <a:latin typeface="+mn-lt"/>
              </a:rPr>
              <a:t>A wide range of suicide prevention resources are available in the Each Mind Matters Resource Center:</a:t>
            </a:r>
          </a:p>
          <a:p>
            <a:pPr marL="0" indent="0">
              <a:buNone/>
            </a:pPr>
            <a:r>
              <a:rPr lang="en-US" sz="2000" dirty="0" smtClean="0">
                <a:solidFill>
                  <a:schemeClr val="tx2"/>
                </a:solidFill>
                <a:latin typeface="+mn-lt"/>
              </a:rPr>
              <a:t>www.EMMResourceCenter.org</a:t>
            </a:r>
            <a:endParaRPr lang="en-US" sz="2000" dirty="0">
              <a:solidFill>
                <a:schemeClr val="tx2"/>
              </a:solidFill>
              <a:latin typeface="+mn-lt"/>
            </a:endParaRPr>
          </a:p>
        </p:txBody>
      </p:sp>
    </p:spTree>
    <p:extLst>
      <p:ext uri="{BB962C8B-B14F-4D97-AF65-F5344CB8AC3E}">
        <p14:creationId xmlns:p14="http://schemas.microsoft.com/office/powerpoint/2010/main" val="2033668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Educational Campaigns</a:t>
            </a:r>
            <a:endParaRPr lang="en-US" dirty="0"/>
          </a:p>
        </p:txBody>
      </p:sp>
      <p:pic>
        <p:nvPicPr>
          <p:cNvPr id="4" name="Content Placeholder 3" descr="Screen Shot 2017-06-27 at 3.37.03 PM.png"/>
          <p:cNvPicPr>
            <a:picLocks noGrp="1" noChangeAspect="1"/>
          </p:cNvPicPr>
          <p:nvPr>
            <p:ph idx="1"/>
          </p:nvPr>
        </p:nvPicPr>
        <p:blipFill>
          <a:blip r:embed="rId3">
            <a:extLst>
              <a:ext uri="{28A0092B-C50C-407E-A947-70E740481C1C}">
                <a14:useLocalDpi xmlns:a14="http://schemas.microsoft.com/office/drawing/2010/main" val="0"/>
              </a:ext>
            </a:extLst>
          </a:blip>
          <a:srcRect l="5947" r="5947"/>
          <a:stretch>
            <a:fillRect/>
          </a:stretch>
        </p:blipFill>
        <p:spPr>
          <a:xfrm>
            <a:off x="203197" y="1223434"/>
            <a:ext cx="4241803" cy="2356466"/>
          </a:xfrm>
          <a:prstGeom prst="rect">
            <a:avLst/>
          </a:prstGeom>
        </p:spPr>
      </p:pic>
      <p:pic>
        <p:nvPicPr>
          <p:cNvPr id="5" name="Picture 4" descr="Screen Shot 2017-06-27 at 3.38.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31" y="3790461"/>
            <a:ext cx="4200369" cy="2314917"/>
          </a:xfrm>
          <a:prstGeom prst="rect">
            <a:avLst/>
          </a:prstGeom>
        </p:spPr>
      </p:pic>
      <p:sp>
        <p:nvSpPr>
          <p:cNvPr id="6" name="TextBox 5"/>
          <p:cNvSpPr txBox="1"/>
          <p:nvPr/>
        </p:nvSpPr>
        <p:spPr>
          <a:xfrm>
            <a:off x="4546600" y="2336800"/>
            <a:ext cx="1917700" cy="914400"/>
          </a:xfrm>
          <a:prstGeom prst="rect">
            <a:avLst/>
          </a:prstGeom>
        </p:spPr>
        <p:txBody>
          <a:bodyPr wrap="none" rtlCol="0">
            <a:normAutofit/>
          </a:bodyPr>
          <a:lstStyle/>
          <a:p>
            <a:pPr>
              <a:lnSpc>
                <a:spcPct val="80000"/>
              </a:lnSpc>
            </a:pPr>
            <a:r>
              <a:rPr lang="en-US" sz="2800" dirty="0" smtClean="0">
                <a:solidFill>
                  <a:srgbClr val="000090"/>
                </a:solidFill>
                <a:latin typeface="Arial"/>
                <a:cs typeface="Arial"/>
              </a:rPr>
              <a:t>San Diego: </a:t>
            </a:r>
            <a:r>
              <a:rPr lang="en-US" sz="2800" dirty="0" err="1" smtClean="0">
                <a:solidFill>
                  <a:srgbClr val="000090"/>
                </a:solidFill>
                <a:latin typeface="Arial"/>
                <a:cs typeface="Arial"/>
              </a:rPr>
              <a:t>It’sUPtoUS</a:t>
            </a:r>
            <a:endParaRPr lang="en-US" sz="2800" dirty="0" smtClean="0">
              <a:solidFill>
                <a:srgbClr val="000090"/>
              </a:solidFill>
              <a:latin typeface="Arial"/>
              <a:cs typeface="Arial"/>
            </a:endParaRPr>
          </a:p>
          <a:p>
            <a:pPr marL="457200" indent="-457200">
              <a:lnSpc>
                <a:spcPct val="80000"/>
              </a:lnSpc>
              <a:buFont typeface="Arial"/>
              <a:buChar char="•"/>
            </a:pPr>
            <a:r>
              <a:rPr lang="en-US" sz="2800" dirty="0" smtClean="0">
                <a:latin typeface="Arial"/>
                <a:cs typeface="Arial"/>
                <a:hlinkClick r:id="rId5"/>
              </a:rPr>
              <a:t>http</a:t>
            </a:r>
            <a:r>
              <a:rPr lang="en-US" sz="2800" dirty="0">
                <a:latin typeface="Arial"/>
                <a:cs typeface="Arial"/>
                <a:hlinkClick r:id="rId5"/>
              </a:rPr>
              <a:t>://up2sd.org/men/</a:t>
            </a:r>
            <a:endParaRPr lang="en-US" sz="2800" dirty="0" smtClean="0">
              <a:latin typeface="Arial"/>
              <a:cs typeface="Arial"/>
            </a:endParaRPr>
          </a:p>
        </p:txBody>
      </p:sp>
      <p:sp>
        <p:nvSpPr>
          <p:cNvPr id="7" name="TextBox 6"/>
          <p:cNvSpPr txBox="1"/>
          <p:nvPr/>
        </p:nvSpPr>
        <p:spPr>
          <a:xfrm>
            <a:off x="4546600" y="5054600"/>
            <a:ext cx="4318000" cy="914400"/>
          </a:xfrm>
          <a:prstGeom prst="rect">
            <a:avLst/>
          </a:prstGeom>
        </p:spPr>
        <p:txBody>
          <a:bodyPr wrap="none" rtlCol="0">
            <a:normAutofit/>
          </a:bodyPr>
          <a:lstStyle/>
          <a:p>
            <a:pPr marL="0" indent="0">
              <a:lnSpc>
                <a:spcPct val="80000"/>
              </a:lnSpc>
              <a:buFont typeface="Arial"/>
              <a:buNone/>
            </a:pPr>
            <a:r>
              <a:rPr lang="en-US" sz="2800" dirty="0" smtClean="0">
                <a:solidFill>
                  <a:srgbClr val="000090"/>
                </a:solidFill>
                <a:latin typeface="Arial"/>
                <a:cs typeface="Arial"/>
              </a:rPr>
              <a:t>Colorado: Man Therapy</a:t>
            </a:r>
          </a:p>
          <a:p>
            <a:pPr marL="457200" indent="-457200">
              <a:lnSpc>
                <a:spcPct val="80000"/>
              </a:lnSpc>
              <a:buFont typeface="Arial"/>
              <a:buChar char="•"/>
            </a:pPr>
            <a:r>
              <a:rPr lang="en-US" sz="2800" dirty="0">
                <a:latin typeface="Arial"/>
                <a:cs typeface="Arial"/>
                <a:hlinkClick r:id="rId6"/>
              </a:rPr>
              <a:t>http://</a:t>
            </a:r>
            <a:r>
              <a:rPr lang="en-US" sz="2800" dirty="0" err="1">
                <a:latin typeface="Arial"/>
                <a:cs typeface="Arial"/>
                <a:hlinkClick r:id="rId6"/>
              </a:rPr>
              <a:t>mantherapy.org</a:t>
            </a:r>
            <a:endParaRPr lang="en-US" sz="2800" dirty="0" smtClean="0">
              <a:latin typeface="Arial"/>
              <a:cs typeface="Arial"/>
            </a:endParaRPr>
          </a:p>
        </p:txBody>
      </p:sp>
      <p:pic>
        <p:nvPicPr>
          <p:cNvPr id="8" name="Picture 7" descr="Screen Shot 2017-06-28 at 3.19.2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843138"/>
            <a:ext cx="1028700" cy="1008262"/>
          </a:xfrm>
          <a:prstGeom prst="rect">
            <a:avLst/>
          </a:prstGeom>
        </p:spPr>
      </p:pic>
      <p:pic>
        <p:nvPicPr>
          <p:cNvPr id="9" name="Picture 8" descr="Screen Shot 2017-06-28 at 3.19.1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200" y="1314450"/>
            <a:ext cx="574544" cy="1022350"/>
          </a:xfrm>
          <a:prstGeom prst="rect">
            <a:avLst/>
          </a:prstGeom>
        </p:spPr>
      </p:pic>
    </p:spTree>
    <p:extLst>
      <p:ext uri="{BB962C8B-B14F-4D97-AF65-F5344CB8AC3E}">
        <p14:creationId xmlns:p14="http://schemas.microsoft.com/office/powerpoint/2010/main" val="3115273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Lethal Means Resources</a:t>
            </a:r>
            <a:endParaRPr lang="en-US" dirty="0"/>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l="-38307" r="-38307"/>
          <a:stretch>
            <a:fillRect/>
          </a:stretch>
        </p:blipFill>
        <p:spPr>
          <a:xfrm>
            <a:off x="5689600" y="1886903"/>
            <a:ext cx="3759200" cy="3322637"/>
          </a:xfrm>
          <a:prstGeom prst="rect">
            <a:avLst/>
          </a:prstGeom>
        </p:spPr>
      </p:pic>
      <p:pic>
        <p:nvPicPr>
          <p:cNvPr id="6" name="Picture 2" descr="Screen Shot 2017-06-20 at 12.50.0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089" y="1480503"/>
            <a:ext cx="3734040" cy="108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0004" y="2683524"/>
            <a:ext cx="6009996" cy="3289106"/>
          </a:xfrm>
          <a:prstGeom prst="rect">
            <a:avLst/>
          </a:prstGeom>
        </p:spPr>
        <p:txBody>
          <a:bodyPr wrap="square">
            <a:spAutoFit/>
          </a:bodyPr>
          <a:lstStyle/>
          <a:p>
            <a:pPr>
              <a:lnSpc>
                <a:spcPct val="110000"/>
              </a:lnSpc>
              <a:spcBef>
                <a:spcPts val="800"/>
              </a:spcBef>
              <a:spcAft>
                <a:spcPts val="600"/>
              </a:spcAft>
            </a:pPr>
            <a:r>
              <a:rPr lang="en-US" sz="2400" dirty="0">
                <a:solidFill>
                  <a:srgbClr val="000090"/>
                </a:solidFill>
              </a:rPr>
              <a:t>Online </a:t>
            </a:r>
            <a:r>
              <a:rPr lang="en-US" sz="2400" dirty="0" smtClean="0">
                <a:solidFill>
                  <a:srgbClr val="000090"/>
                </a:solidFill>
              </a:rPr>
              <a:t>training for Counseling </a:t>
            </a:r>
            <a:r>
              <a:rPr lang="en-US" sz="2400" dirty="0">
                <a:solidFill>
                  <a:srgbClr val="000090"/>
                </a:solidFill>
              </a:rPr>
              <a:t>on Access to Lethal Means </a:t>
            </a:r>
            <a:r>
              <a:rPr lang="en-US" sz="2400" dirty="0" smtClean="0"/>
              <a:t>:</a:t>
            </a:r>
            <a:r>
              <a:rPr lang="en-US" sz="2400" dirty="0"/>
              <a:t>	</a:t>
            </a:r>
            <a:r>
              <a:rPr lang="en-US" sz="2400" dirty="0">
                <a:solidFill>
                  <a:srgbClr val="3366FF"/>
                </a:solidFill>
              </a:rPr>
              <a:t>http://</a:t>
            </a:r>
            <a:r>
              <a:rPr lang="en-US" sz="2400" dirty="0" err="1">
                <a:solidFill>
                  <a:srgbClr val="3366FF"/>
                </a:solidFill>
              </a:rPr>
              <a:t>training.sprc.org</a:t>
            </a:r>
            <a:r>
              <a:rPr lang="en-US" sz="2400" dirty="0">
                <a:solidFill>
                  <a:srgbClr val="3366FF"/>
                </a:solidFill>
              </a:rPr>
              <a:t>/</a:t>
            </a:r>
          </a:p>
          <a:p>
            <a:pPr>
              <a:lnSpc>
                <a:spcPct val="110000"/>
              </a:lnSpc>
              <a:spcBef>
                <a:spcPts val="800"/>
              </a:spcBef>
              <a:spcAft>
                <a:spcPts val="600"/>
              </a:spcAft>
            </a:pPr>
            <a:r>
              <a:rPr lang="en-US" sz="2400" dirty="0" smtClean="0">
                <a:solidFill>
                  <a:srgbClr val="000090"/>
                </a:solidFill>
              </a:rPr>
              <a:t>Harvard School of Public Health Means </a:t>
            </a:r>
            <a:r>
              <a:rPr lang="en-US" sz="2400" dirty="0">
                <a:solidFill>
                  <a:srgbClr val="000090"/>
                </a:solidFill>
              </a:rPr>
              <a:t>Matter </a:t>
            </a:r>
            <a:r>
              <a:rPr lang="en-US" sz="2400" dirty="0" smtClean="0">
                <a:solidFill>
                  <a:srgbClr val="000090"/>
                </a:solidFill>
              </a:rPr>
              <a:t>campaign</a:t>
            </a:r>
            <a:r>
              <a:rPr lang="en-US" sz="2400" dirty="0" smtClean="0"/>
              <a:t>: </a:t>
            </a:r>
            <a:r>
              <a:rPr lang="en-US" sz="2400" dirty="0" smtClean="0">
                <a:solidFill>
                  <a:srgbClr val="3366FF"/>
                </a:solidFill>
              </a:rPr>
              <a:t>https</a:t>
            </a:r>
            <a:r>
              <a:rPr lang="en-US" sz="2400" dirty="0">
                <a:solidFill>
                  <a:srgbClr val="3366FF"/>
                </a:solidFill>
              </a:rPr>
              <a:t>://</a:t>
            </a:r>
            <a:r>
              <a:rPr lang="en-US" sz="2400" dirty="0" err="1">
                <a:solidFill>
                  <a:srgbClr val="3366FF"/>
                </a:solidFill>
              </a:rPr>
              <a:t>www.hsph.harvard.edu</a:t>
            </a:r>
            <a:r>
              <a:rPr lang="en-US" sz="2400" dirty="0">
                <a:solidFill>
                  <a:srgbClr val="3366FF"/>
                </a:solidFill>
              </a:rPr>
              <a:t>/means-matter/</a:t>
            </a:r>
          </a:p>
          <a:p>
            <a:pPr>
              <a:lnSpc>
                <a:spcPct val="110000"/>
              </a:lnSpc>
              <a:spcBef>
                <a:spcPts val="800"/>
              </a:spcBef>
              <a:spcAft>
                <a:spcPts val="600"/>
              </a:spcAft>
            </a:pPr>
            <a:r>
              <a:rPr lang="en-US" sz="2400" dirty="0" smtClean="0">
                <a:solidFill>
                  <a:srgbClr val="000090"/>
                </a:solidFill>
              </a:rPr>
              <a:t>Information on California </a:t>
            </a:r>
            <a:r>
              <a:rPr lang="en-US" sz="2400" dirty="0">
                <a:solidFill>
                  <a:srgbClr val="000090"/>
                </a:solidFill>
              </a:rPr>
              <a:t>Gun Violence Restraining </a:t>
            </a:r>
            <a:r>
              <a:rPr lang="en-US" sz="2400" dirty="0" smtClean="0">
                <a:solidFill>
                  <a:srgbClr val="000090"/>
                </a:solidFill>
              </a:rPr>
              <a:t>Orders: </a:t>
            </a:r>
            <a:r>
              <a:rPr lang="en-US" sz="2400" dirty="0" err="1" smtClean="0">
                <a:solidFill>
                  <a:srgbClr val="3366FF"/>
                </a:solidFill>
              </a:rPr>
              <a:t>www.SpeakforSafety.org</a:t>
            </a:r>
            <a:endParaRPr lang="en-US" sz="2400" dirty="0">
              <a:solidFill>
                <a:srgbClr val="3366FF"/>
              </a:solidFill>
            </a:endParaRPr>
          </a:p>
        </p:txBody>
      </p:sp>
    </p:spTree>
    <p:extLst>
      <p:ext uri="{BB962C8B-B14F-4D97-AF65-F5344CB8AC3E}">
        <p14:creationId xmlns:p14="http://schemas.microsoft.com/office/powerpoint/2010/main" val="4174234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Thank You </a:t>
            </a:r>
          </a:p>
        </p:txBody>
      </p:sp>
      <p:sp>
        <p:nvSpPr>
          <p:cNvPr id="8" name="Slide Number Placeholder 5"/>
          <p:cNvSpPr txBox="1">
            <a:spLocks/>
          </p:cNvSpPr>
          <p:nvPr/>
        </p:nvSpPr>
        <p:spPr bwMode="auto">
          <a:xfrm>
            <a:off x="6553205" y="6470654"/>
            <a:ext cx="2511425" cy="4021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pitchFamily="34" charset="0"/>
                <a:ea typeface="Geneva" pitchFamily="127" charset="-128"/>
                <a:cs typeface="Arial" pitchFamily="34" charset="0"/>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pitchFamily="34" charset="0"/>
                <a:ea typeface="Geneva" pitchFamily="127" charset="-128"/>
                <a:cs typeface="Arial" pitchFamily="34" charset="0"/>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pitchFamily="34" charset="0"/>
                <a:ea typeface="Geneva" pitchFamily="127" charset="-128"/>
                <a:cs typeface="Arial" pitchFamily="34" charset="0"/>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5pPr>
            <a:lvl6pPr marL="25146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6pPr>
            <a:lvl7pPr marL="29718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7pPr>
            <a:lvl8pPr marL="34290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8pPr>
            <a:lvl9pPr marL="38862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9pPr>
          </a:lstStyle>
          <a:p>
            <a:pPr algn="r" eaLnBrk="1" hangingPunct="1">
              <a:spcBef>
                <a:spcPct val="0"/>
              </a:spcBef>
              <a:buClrTx/>
              <a:buSzTx/>
              <a:buFontTx/>
              <a:buNone/>
            </a:pPr>
            <a:fld id="{EA64389D-9E1D-4407-A0BE-85A3A8B5DE36}" type="slidenum">
              <a:rPr lang="en-US" altLang="en-US" sz="1000" smtClean="0">
                <a:solidFill>
                  <a:prstClr val="white"/>
                </a:solidFill>
              </a:rPr>
              <a:pPr algn="r" eaLnBrk="1" hangingPunct="1">
                <a:spcBef>
                  <a:spcPct val="0"/>
                </a:spcBef>
                <a:buClrTx/>
                <a:buSzTx/>
                <a:buFontTx/>
                <a:buNone/>
              </a:pPr>
              <a:t>23</a:t>
            </a:fld>
            <a:endParaRPr lang="en-US" altLang="en-US" sz="1000" dirty="0">
              <a:solidFill>
                <a:prstClr val="white"/>
              </a:solidFill>
            </a:endParaRPr>
          </a:p>
        </p:txBody>
      </p:sp>
      <p:sp>
        <p:nvSpPr>
          <p:cNvPr id="4" name="TextBox 3"/>
          <p:cNvSpPr txBox="1"/>
          <p:nvPr/>
        </p:nvSpPr>
        <p:spPr>
          <a:xfrm>
            <a:off x="3109361" y="2375065"/>
            <a:ext cx="2246410" cy="534390"/>
          </a:xfrm>
          <a:prstGeom prst="rect">
            <a:avLst/>
          </a:prstGeom>
        </p:spPr>
        <p:txBody>
          <a:bodyPr wrap="none" rtlCol="0">
            <a:normAutofit/>
          </a:bodyPr>
          <a:lstStyle/>
          <a:p>
            <a:pPr marL="0" indent="0">
              <a:lnSpc>
                <a:spcPct val="80000"/>
              </a:lnSpc>
              <a:buFont typeface="Arial"/>
              <a:buNone/>
            </a:pPr>
            <a:r>
              <a:rPr lang="en-US" sz="2400" dirty="0">
                <a:latin typeface="Arial"/>
                <a:cs typeface="Arial"/>
              </a:rPr>
              <a:t>Presenter Info</a:t>
            </a:r>
          </a:p>
        </p:txBody>
      </p:sp>
      <p:grpSp>
        <p:nvGrpSpPr>
          <p:cNvPr id="7" name="Group 6"/>
          <p:cNvGrpSpPr/>
          <p:nvPr/>
        </p:nvGrpSpPr>
        <p:grpSpPr>
          <a:xfrm>
            <a:off x="739180" y="4737103"/>
            <a:ext cx="7497843" cy="1733551"/>
            <a:chOff x="153674" y="367223"/>
            <a:chExt cx="8820992" cy="621244"/>
          </a:xfrm>
        </p:grpSpPr>
        <p:grpSp>
          <p:nvGrpSpPr>
            <p:cNvPr id="9" name="Group 8"/>
            <p:cNvGrpSpPr/>
            <p:nvPr/>
          </p:nvGrpSpPr>
          <p:grpSpPr>
            <a:xfrm>
              <a:off x="153674" y="933286"/>
              <a:ext cx="8819444" cy="55181"/>
              <a:chOff x="2584343" y="3960723"/>
              <a:chExt cx="3552360" cy="106566"/>
            </a:xfrm>
          </p:grpSpPr>
          <p:sp>
            <p:nvSpPr>
              <p:cNvPr id="11" name="Rectangle 10"/>
              <p:cNvSpPr/>
              <p:nvPr/>
            </p:nvSpPr>
            <p:spPr>
              <a:xfrm>
                <a:off x="2584343" y="3960723"/>
                <a:ext cx="355236" cy="106566"/>
              </a:xfrm>
              <a:prstGeom prst="rect">
                <a:avLst/>
              </a:prstGeom>
              <a:solidFill>
                <a:srgbClr val="FDBE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939579" y="3960723"/>
                <a:ext cx="355236" cy="106566"/>
              </a:xfrm>
              <a:prstGeom prst="rect">
                <a:avLst/>
              </a:prstGeom>
              <a:solidFill>
                <a:srgbClr val="E47B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47B2F"/>
                  </a:solidFill>
                </a:endParaRPr>
              </a:p>
            </p:txBody>
          </p:sp>
          <p:sp>
            <p:nvSpPr>
              <p:cNvPr id="13" name="Rectangle 12"/>
              <p:cNvSpPr/>
              <p:nvPr/>
            </p:nvSpPr>
            <p:spPr>
              <a:xfrm>
                <a:off x="3294815" y="3960723"/>
                <a:ext cx="355236" cy="106566"/>
              </a:xfrm>
              <a:prstGeom prst="rect">
                <a:avLst/>
              </a:prstGeom>
              <a:solidFill>
                <a:srgbClr val="95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650051" y="3960723"/>
                <a:ext cx="355236" cy="106566"/>
              </a:xfrm>
              <a:prstGeom prst="rect">
                <a:avLst/>
              </a:prstGeom>
              <a:solidFill>
                <a:srgbClr val="4840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05287" y="3960723"/>
                <a:ext cx="355236" cy="106566"/>
              </a:xfrm>
              <a:prstGeom prst="rect">
                <a:avLst/>
              </a:prstGeom>
              <a:solidFill>
                <a:srgbClr val="00B4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60523" y="3960723"/>
                <a:ext cx="355236" cy="106566"/>
              </a:xfrm>
              <a:prstGeom prst="rect">
                <a:avLst/>
              </a:prstGeom>
              <a:solidFill>
                <a:srgbClr val="007D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70995" y="3960723"/>
                <a:ext cx="355236" cy="106566"/>
              </a:xfrm>
              <a:prstGeom prst="rect">
                <a:avLst/>
              </a:prstGeom>
              <a:solidFill>
                <a:srgbClr val="68C7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426231" y="3960723"/>
                <a:ext cx="355236" cy="106566"/>
              </a:xfrm>
              <a:prstGeom prst="rect">
                <a:avLst/>
              </a:prstGeom>
              <a:solidFill>
                <a:srgbClr val="00A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781467" y="3960723"/>
                <a:ext cx="355236" cy="106566"/>
              </a:xfrm>
              <a:prstGeom prst="rect">
                <a:avLst/>
              </a:prstGeom>
              <a:solidFill>
                <a:srgbClr val="2C96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715759" y="3960723"/>
                <a:ext cx="355236" cy="106566"/>
              </a:xfrm>
              <a:prstGeom prst="rect">
                <a:avLst/>
              </a:prstGeom>
              <a:solidFill>
                <a:srgbClr val="A4A7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p:nvSpPr>
          <p:spPr>
            <a:xfrm>
              <a:off x="155222" y="367223"/>
              <a:ext cx="8819444" cy="593654"/>
            </a:xfrm>
            <a:prstGeom prst="rect">
              <a:avLst/>
            </a:prstGeom>
            <a:solidFill>
              <a:srgbClr val="646E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114006" y="4790718"/>
            <a:ext cx="5925507" cy="2235176"/>
            <a:chOff x="309366" y="630248"/>
            <a:chExt cx="5925507" cy="2235176"/>
          </a:xfrm>
        </p:grpSpPr>
        <p:grpSp>
          <p:nvGrpSpPr>
            <p:cNvPr id="22" name="Group 21"/>
            <p:cNvGrpSpPr/>
            <p:nvPr/>
          </p:nvGrpSpPr>
          <p:grpSpPr>
            <a:xfrm>
              <a:off x="309366" y="630248"/>
              <a:ext cx="1459516" cy="2235176"/>
              <a:chOff x="179347" y="2143426"/>
              <a:chExt cx="1459516" cy="2235176"/>
            </a:xfrm>
          </p:grpSpPr>
          <p:pic>
            <p:nvPicPr>
              <p:cNvPr id="25" name="Each Mind Matters ribbon.png" descr="/Users/administrator/Desktop/report EMM/Each Mind Matters ribbon.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48519" y="2143426"/>
                <a:ext cx="990344" cy="1390260"/>
              </a:xfrm>
              <a:prstGeom prst="rect">
                <a:avLst/>
              </a:prstGeom>
            </p:spPr>
          </p:pic>
          <p:pic>
            <p:nvPicPr>
              <p:cNvPr id="26" name="Each Mind Matters ribbon.png" descr="/Users/administrator/Desktop/report EMM/Each Mind Matters ribbon.png"/>
              <p:cNvPicPr>
                <a:picLocks noChangeAspect="1"/>
              </p:cNvPicPr>
              <p:nvPr/>
            </p:nvPicPr>
            <p:blipFill>
              <a:blip r:embed="rId3" r:link="rId4">
                <a:alphaModFix amt="30000"/>
                <a:extLst>
                  <a:ext uri="{28A0092B-C50C-407E-A947-70E740481C1C}">
                    <a14:useLocalDpi xmlns:a14="http://schemas.microsoft.com/office/drawing/2010/main" val="0"/>
                  </a:ext>
                </a:extLst>
              </a:blip>
              <a:stretch>
                <a:fillRect/>
              </a:stretch>
            </p:blipFill>
            <p:spPr>
              <a:xfrm>
                <a:off x="179347" y="2852646"/>
                <a:ext cx="1087006" cy="1525956"/>
              </a:xfrm>
              <a:prstGeom prst="rect">
                <a:avLst/>
              </a:prstGeom>
            </p:spPr>
          </p:pic>
        </p:grpSp>
        <p:pic>
          <p:nvPicPr>
            <p:cNvPr id="23" name="EMM2015.png" descr="/Users/administrator/Desktop/Each-Mind-Matters-and-SanaMente-Logos-and-Brand-Guidelines/EMM2015.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1734946" y="816676"/>
              <a:ext cx="2199587" cy="931160"/>
            </a:xfrm>
            <a:prstGeom prst="rect">
              <a:avLst/>
            </a:prstGeom>
          </p:spPr>
        </p:pic>
        <p:pic>
          <p:nvPicPr>
            <p:cNvPr id="24" name="KTS white.png" descr="/Users/administrator/Desktop/report EMM/KTS white.png"/>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80985" y="746082"/>
              <a:ext cx="1653888" cy="814391"/>
            </a:xfrm>
            <a:prstGeom prst="rect">
              <a:avLst/>
            </a:prstGeom>
          </p:spPr>
        </p:pic>
      </p:grpSp>
    </p:spTree>
    <p:extLst>
      <p:ext uri="{BB962C8B-B14F-4D97-AF65-F5344CB8AC3E}">
        <p14:creationId xmlns:p14="http://schemas.microsoft.com/office/powerpoint/2010/main" val="1186679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95536" y="1196752"/>
            <a:ext cx="8424936" cy="46085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buFont typeface="Arial"/>
              <a:buNone/>
            </a:pPr>
            <a:endParaRPr lang="en-US" sz="1850" b="1" i="1" dirty="0">
              <a:solidFill>
                <a:srgbClr val="646E7B"/>
              </a:solidFill>
              <a:latin typeface="Cambria" pitchFamily="18" charset="0"/>
            </a:endParaRPr>
          </a:p>
          <a:p>
            <a:pPr fontAlgn="base">
              <a:spcAft>
                <a:spcPct val="0"/>
              </a:spcAft>
              <a:buFont typeface="Arial"/>
              <a:buNone/>
            </a:pPr>
            <a:endParaRPr lang="en-US" sz="1850" b="1" i="1" dirty="0">
              <a:solidFill>
                <a:srgbClr val="646E7B"/>
              </a:solidFill>
              <a:latin typeface="Cambria" pitchFamily="18" charset="0"/>
            </a:endParaRPr>
          </a:p>
          <a:p>
            <a:pPr fontAlgn="base">
              <a:spcAft>
                <a:spcPct val="0"/>
              </a:spcAft>
              <a:buFont typeface="Arial"/>
              <a:buNone/>
            </a:pPr>
            <a:endParaRPr lang="en-US" sz="1850" b="1" i="1" dirty="0">
              <a:solidFill>
                <a:srgbClr val="646E7B"/>
              </a:solidFill>
              <a:latin typeface="Cambria" pitchFamily="18" charset="0"/>
            </a:endParaRPr>
          </a:p>
          <a:p>
            <a:pPr fontAlgn="base">
              <a:spcAft>
                <a:spcPct val="0"/>
              </a:spcAft>
              <a:buFont typeface="Arial"/>
              <a:buNone/>
            </a:pPr>
            <a:endParaRPr lang="en-US" dirty="0">
              <a:solidFill>
                <a:srgbClr val="646E7B"/>
              </a:solidFill>
            </a:endParaRPr>
          </a:p>
        </p:txBody>
      </p:sp>
      <p:sp>
        <p:nvSpPr>
          <p:cNvPr id="3" name="TextBox 2"/>
          <p:cNvSpPr txBox="1"/>
          <p:nvPr/>
        </p:nvSpPr>
        <p:spPr>
          <a:xfrm>
            <a:off x="395536" y="304802"/>
            <a:ext cx="4709864" cy="384721"/>
          </a:xfrm>
          <a:prstGeom prst="rect">
            <a:avLst/>
          </a:prstGeom>
          <a:noFill/>
        </p:spPr>
        <p:txBody>
          <a:bodyPr wrap="square" rtlCol="0">
            <a:spAutoFit/>
          </a:bodyPr>
          <a:lstStyle/>
          <a:p>
            <a:pPr fontAlgn="base">
              <a:spcBef>
                <a:spcPct val="0"/>
              </a:spcBef>
              <a:spcAft>
                <a:spcPct val="0"/>
              </a:spcAft>
            </a:pPr>
            <a:r>
              <a:rPr lang="en-US" sz="1900" dirty="0">
                <a:solidFill>
                  <a:srgbClr val="00B4EF">
                    <a:lumMod val="60000"/>
                    <a:lumOff val="40000"/>
                  </a:srgbClr>
                </a:solidFill>
                <a:ea typeface="Geneva" pitchFamily="127" charset="-128"/>
              </a:rPr>
              <a:t>.</a:t>
            </a:r>
          </a:p>
        </p:txBody>
      </p:sp>
      <p:sp>
        <p:nvSpPr>
          <p:cNvPr id="4" name="TextBox 3"/>
          <p:cNvSpPr txBox="1"/>
          <p:nvPr/>
        </p:nvSpPr>
        <p:spPr>
          <a:xfrm>
            <a:off x="1524007" y="4878743"/>
            <a:ext cx="7296471" cy="276999"/>
          </a:xfrm>
          <a:prstGeom prst="rect">
            <a:avLst/>
          </a:prstGeom>
          <a:noFill/>
        </p:spPr>
        <p:txBody>
          <a:bodyPr wrap="square" rtlCol="0">
            <a:spAutoFit/>
          </a:bodyPr>
          <a:lstStyle/>
          <a:p>
            <a:pPr fontAlgn="base">
              <a:spcBef>
                <a:spcPct val="0"/>
              </a:spcBef>
              <a:spcAft>
                <a:spcPct val="0"/>
              </a:spcAft>
            </a:pPr>
            <a:r>
              <a:rPr lang="en-US" sz="1200" dirty="0">
                <a:solidFill>
                  <a:srgbClr val="313231"/>
                </a:solidFill>
                <a:ea typeface="Geneva" pitchFamily="127" charset="-128"/>
              </a:rPr>
              <a:t>. </a:t>
            </a:r>
          </a:p>
        </p:txBody>
      </p:sp>
      <p:sp>
        <p:nvSpPr>
          <p:cNvPr id="7" name="TextBox 6"/>
          <p:cNvSpPr txBox="1"/>
          <p:nvPr/>
        </p:nvSpPr>
        <p:spPr>
          <a:xfrm>
            <a:off x="4372824" y="5307699"/>
            <a:ext cx="5115665" cy="954107"/>
          </a:xfrm>
          <a:prstGeom prst="rect">
            <a:avLst/>
          </a:prstGeom>
          <a:noFill/>
        </p:spPr>
        <p:txBody>
          <a:bodyPr wrap="square" rtlCol="0">
            <a:spAutoFit/>
          </a:bodyPr>
          <a:lstStyle/>
          <a:p>
            <a:pPr fontAlgn="base">
              <a:spcBef>
                <a:spcPct val="0"/>
              </a:spcBef>
              <a:spcAft>
                <a:spcPct val="0"/>
              </a:spcAft>
            </a:pPr>
            <a:r>
              <a:rPr lang="en-US" sz="2800" dirty="0">
                <a:solidFill>
                  <a:srgbClr val="7030A0"/>
                </a:solidFill>
                <a:ea typeface="Geneva" pitchFamily="127" charset="-128"/>
              </a:rPr>
              <a:t>suicide</a:t>
            </a:r>
            <a:r>
              <a:rPr lang="en-US" sz="2800" b="1" dirty="0">
                <a:solidFill>
                  <a:srgbClr val="7030A0"/>
                </a:solidFill>
                <a:ea typeface="Geneva" pitchFamily="127" charset="-128"/>
              </a:rPr>
              <a:t>is</a:t>
            </a:r>
            <a:r>
              <a:rPr lang="en-US" sz="2800" dirty="0">
                <a:solidFill>
                  <a:srgbClr val="7030A0"/>
                </a:solidFill>
                <a:ea typeface="Geneva" pitchFamily="127" charset="-128"/>
              </a:rPr>
              <a:t>preventable.org                   elsuicidio</a:t>
            </a:r>
            <a:r>
              <a:rPr lang="en-US" sz="2800" b="1" dirty="0">
                <a:solidFill>
                  <a:srgbClr val="7030A0"/>
                </a:solidFill>
                <a:ea typeface="Geneva" pitchFamily="127" charset="-128"/>
              </a:rPr>
              <a:t>es</a:t>
            </a:r>
            <a:r>
              <a:rPr lang="en-US" sz="2800" dirty="0">
                <a:solidFill>
                  <a:srgbClr val="7030A0"/>
                </a:solidFill>
                <a:ea typeface="Geneva" pitchFamily="127" charset="-128"/>
              </a:rPr>
              <a:t>prevenible.org</a:t>
            </a:r>
          </a:p>
        </p:txBody>
      </p:sp>
      <p:sp>
        <p:nvSpPr>
          <p:cNvPr id="8" name="Text Placeholder 2"/>
          <p:cNvSpPr txBox="1">
            <a:spLocks/>
          </p:cNvSpPr>
          <p:nvPr/>
        </p:nvSpPr>
        <p:spPr bwMode="auto">
          <a:xfrm>
            <a:off x="486043" y="1615211"/>
            <a:ext cx="7623489" cy="38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3025" indent="-228600" eaLnBrk="0" hangingPunct="0">
              <a:spcBef>
                <a:spcPts val="600"/>
              </a:spcBef>
              <a:buClr>
                <a:schemeClr val="tx2"/>
              </a:buClr>
              <a:buSzPct val="71000"/>
              <a:buFont typeface="Arial" pitchFamily="34" charset="0"/>
              <a:buChar char="•"/>
              <a:defRPr sz="3200">
                <a:solidFill>
                  <a:schemeClr val="tx1"/>
                </a:solidFill>
                <a:latin typeface="Arial" pitchFamily="34" charset="0"/>
                <a:ea typeface="Geneva" pitchFamily="127" charset="-128"/>
                <a:cs typeface="Arial" pitchFamily="34" charset="0"/>
              </a:defRPr>
            </a:lvl1pPr>
            <a:lvl2pPr marL="742950" indent="-285750" eaLnBrk="0" hangingPunct="0">
              <a:spcBef>
                <a:spcPct val="20000"/>
              </a:spcBef>
              <a:buClr>
                <a:srgbClr val="00B4EF"/>
              </a:buClr>
              <a:buSzPct val="80000"/>
              <a:buFont typeface="Arial" pitchFamily="34" charset="0"/>
              <a:buChar char="–"/>
              <a:defRPr sz="2800">
                <a:solidFill>
                  <a:schemeClr val="tx1"/>
                </a:solidFill>
                <a:latin typeface="Arial" pitchFamily="34" charset="0"/>
                <a:ea typeface="Geneva" pitchFamily="127" charset="-128"/>
                <a:cs typeface="Arial" pitchFamily="34" charset="0"/>
              </a:defRPr>
            </a:lvl2pPr>
            <a:lvl3pPr marL="1143000" indent="-228600" eaLnBrk="0" hangingPunct="0">
              <a:spcBef>
                <a:spcPct val="20000"/>
              </a:spcBef>
              <a:buClr>
                <a:schemeClr val="accent1"/>
              </a:buClr>
              <a:buSzPct val="80000"/>
              <a:buFont typeface="Arial" pitchFamily="34" charset="0"/>
              <a:buChar char="•"/>
              <a:defRPr sz="2400">
                <a:solidFill>
                  <a:schemeClr val="tx1"/>
                </a:solidFill>
                <a:latin typeface="Arial" pitchFamily="34" charset="0"/>
                <a:ea typeface="Geneva" pitchFamily="127" charset="-128"/>
                <a:cs typeface="Arial" pitchFamily="34" charset="0"/>
              </a:defRPr>
            </a:lvl3pPr>
            <a:lvl4pPr marL="1600200" indent="-228600" eaLnBrk="0" hangingPunct="0">
              <a:spcBef>
                <a:spcPct val="20000"/>
              </a:spcBef>
              <a:buClr>
                <a:srgbClr val="FDBE3E"/>
              </a:buClr>
              <a:buSzPct val="80000"/>
              <a:buFont typeface="Arial" pitchFamily="34" charset="0"/>
              <a:buChar char="–"/>
              <a:defRPr sz="2000">
                <a:solidFill>
                  <a:schemeClr val="tx1"/>
                </a:solidFill>
                <a:latin typeface="Arial" pitchFamily="34" charset="0"/>
                <a:ea typeface="Geneva" pitchFamily="127" charset="-128"/>
                <a:cs typeface="Arial" pitchFamily="34" charset="0"/>
              </a:defRPr>
            </a:lvl4pPr>
            <a:lvl5pPr marL="2057400" indent="-228600" eaLnBrk="0" hangingPunct="0">
              <a:spcBef>
                <a:spcPct val="20000"/>
              </a:spcBef>
              <a:buClr>
                <a:schemeClr val="accent2"/>
              </a:buClr>
              <a:buSzPct val="80000"/>
              <a:buFont typeface="Arial" pitchFamily="34" charset="0"/>
              <a:buChar char="•"/>
              <a:defRPr sz="2000">
                <a:solidFill>
                  <a:schemeClr val="tx1"/>
                </a:solidFill>
                <a:latin typeface="Arial" pitchFamily="34" charset="0"/>
                <a:ea typeface="Geneva" pitchFamily="127" charset="-128"/>
                <a:cs typeface="Arial" pitchFamily="34" charset="0"/>
              </a:defRPr>
            </a:lvl5pPr>
            <a:lvl6pPr marL="2514600" indent="-228600" defTabSz="457200" eaLnBrk="0" fontAlgn="base" hangingPunct="0">
              <a:spcBef>
                <a:spcPct val="20000"/>
              </a:spcBef>
              <a:spcAft>
                <a:spcPct val="0"/>
              </a:spcAft>
              <a:buClr>
                <a:schemeClr val="accent2"/>
              </a:buClr>
              <a:buSzPct val="80000"/>
              <a:buFont typeface="Arial" pitchFamily="34" charset="0"/>
              <a:buChar char="•"/>
              <a:defRPr sz="2000">
                <a:solidFill>
                  <a:schemeClr val="tx1"/>
                </a:solidFill>
                <a:latin typeface="Arial" pitchFamily="34" charset="0"/>
                <a:ea typeface="Geneva" pitchFamily="127" charset="-128"/>
                <a:cs typeface="Arial" pitchFamily="34" charset="0"/>
              </a:defRPr>
            </a:lvl6pPr>
            <a:lvl7pPr marL="2971800" indent="-228600" defTabSz="457200" eaLnBrk="0" fontAlgn="base" hangingPunct="0">
              <a:spcBef>
                <a:spcPct val="20000"/>
              </a:spcBef>
              <a:spcAft>
                <a:spcPct val="0"/>
              </a:spcAft>
              <a:buClr>
                <a:schemeClr val="accent2"/>
              </a:buClr>
              <a:buSzPct val="80000"/>
              <a:buFont typeface="Arial" pitchFamily="34" charset="0"/>
              <a:buChar char="•"/>
              <a:defRPr sz="2000">
                <a:solidFill>
                  <a:schemeClr val="tx1"/>
                </a:solidFill>
                <a:latin typeface="Arial" pitchFamily="34" charset="0"/>
                <a:ea typeface="Geneva" pitchFamily="127" charset="-128"/>
                <a:cs typeface="Arial" pitchFamily="34" charset="0"/>
              </a:defRPr>
            </a:lvl7pPr>
            <a:lvl8pPr marL="3429000" indent="-228600" defTabSz="457200" eaLnBrk="0" fontAlgn="base" hangingPunct="0">
              <a:spcBef>
                <a:spcPct val="20000"/>
              </a:spcBef>
              <a:spcAft>
                <a:spcPct val="0"/>
              </a:spcAft>
              <a:buClr>
                <a:schemeClr val="accent2"/>
              </a:buClr>
              <a:buSzPct val="80000"/>
              <a:buFont typeface="Arial" pitchFamily="34" charset="0"/>
              <a:buChar char="•"/>
              <a:defRPr sz="2000">
                <a:solidFill>
                  <a:schemeClr val="tx1"/>
                </a:solidFill>
                <a:latin typeface="Arial" pitchFamily="34" charset="0"/>
                <a:ea typeface="Geneva" pitchFamily="127" charset="-128"/>
                <a:cs typeface="Arial" pitchFamily="34" charset="0"/>
              </a:defRPr>
            </a:lvl8pPr>
            <a:lvl9pPr marL="3886200" indent="-228600" defTabSz="457200" eaLnBrk="0" fontAlgn="base" hangingPunct="0">
              <a:spcBef>
                <a:spcPct val="20000"/>
              </a:spcBef>
              <a:spcAft>
                <a:spcPct val="0"/>
              </a:spcAft>
              <a:buClr>
                <a:schemeClr val="accent2"/>
              </a:buClr>
              <a:buSzPct val="80000"/>
              <a:buFont typeface="Arial" pitchFamily="34" charset="0"/>
              <a:buChar char="•"/>
              <a:defRPr sz="2000">
                <a:solidFill>
                  <a:schemeClr val="tx1"/>
                </a:solidFill>
                <a:latin typeface="Arial" pitchFamily="34" charset="0"/>
                <a:ea typeface="Geneva" pitchFamily="127" charset="-128"/>
                <a:cs typeface="Arial" pitchFamily="34" charset="0"/>
              </a:defRPr>
            </a:lvl9pPr>
          </a:lstStyle>
          <a:p>
            <a:pPr marL="0" indent="0" eaLnBrk="1" fontAlgn="base" hangingPunct="1">
              <a:spcBef>
                <a:spcPct val="20000"/>
              </a:spcBef>
              <a:spcAft>
                <a:spcPct val="0"/>
              </a:spcAft>
              <a:buClr>
                <a:srgbClr val="94C947"/>
              </a:buClr>
              <a:buSzPct val="80000"/>
              <a:buFont typeface="Arial" pitchFamily="34" charset="0"/>
              <a:buNone/>
            </a:pPr>
            <a:r>
              <a:rPr lang="en-US" altLang="en-US" sz="2800" dirty="0">
                <a:solidFill>
                  <a:srgbClr val="646E7B"/>
                </a:solidFill>
                <a:latin typeface="+mn-lt"/>
              </a:rPr>
              <a:t>A statewide suicide prevention social marketing campaign with the overarching goal to increase Californians’ capacity to prevent suicide by encouraging individuals to </a:t>
            </a:r>
            <a:r>
              <a:rPr lang="en-US" altLang="en-US" sz="2800" b="1" dirty="0">
                <a:solidFill>
                  <a:srgbClr val="646E7B"/>
                </a:solidFill>
                <a:latin typeface="+mn-lt"/>
              </a:rPr>
              <a:t>know the signs</a:t>
            </a:r>
            <a:r>
              <a:rPr lang="en-US" altLang="en-US" sz="2800" dirty="0">
                <a:solidFill>
                  <a:srgbClr val="646E7B"/>
                </a:solidFill>
                <a:latin typeface="+mn-lt"/>
              </a:rPr>
              <a:t>, </a:t>
            </a:r>
            <a:r>
              <a:rPr lang="en-US" altLang="en-US" sz="2800" b="1" dirty="0">
                <a:solidFill>
                  <a:srgbClr val="646E7B"/>
                </a:solidFill>
                <a:latin typeface="+mn-lt"/>
              </a:rPr>
              <a:t>find the words </a:t>
            </a:r>
            <a:r>
              <a:rPr lang="en-US" altLang="en-US" sz="2800" dirty="0">
                <a:solidFill>
                  <a:srgbClr val="646E7B"/>
                </a:solidFill>
                <a:latin typeface="+mn-lt"/>
              </a:rPr>
              <a:t>to talk to someone they are concerned about, and to </a:t>
            </a:r>
            <a:r>
              <a:rPr lang="en-US" altLang="en-US" sz="2800" b="1" dirty="0">
                <a:solidFill>
                  <a:srgbClr val="646E7B"/>
                </a:solidFill>
                <a:latin typeface="+mn-lt"/>
              </a:rPr>
              <a:t>reach out </a:t>
            </a:r>
            <a:r>
              <a:rPr lang="en-US" altLang="en-US" sz="2800" dirty="0">
                <a:solidFill>
                  <a:srgbClr val="646E7B"/>
                </a:solidFill>
                <a:latin typeface="+mn-lt"/>
              </a:rPr>
              <a:t>to resources.</a:t>
            </a:r>
          </a:p>
        </p:txBody>
      </p:sp>
      <p:sp>
        <p:nvSpPr>
          <p:cNvPr id="9" name="Title 1"/>
          <p:cNvSpPr>
            <a:spLocks noGrp="1"/>
          </p:cNvSpPr>
          <p:nvPr>
            <p:ph type="title"/>
          </p:nvPr>
        </p:nvSpPr>
        <p:spPr>
          <a:xfrm>
            <a:off x="392118" y="234954"/>
            <a:ext cx="8294687" cy="893233"/>
          </a:xfrm>
        </p:spPr>
        <p:txBody>
          <a:bodyPr>
            <a:normAutofit/>
          </a:bodyPr>
          <a:lstStyle/>
          <a:p>
            <a:pPr eaLnBrk="1" hangingPunct="1">
              <a:defRPr/>
            </a:pPr>
            <a:r>
              <a:rPr lang="en-US" dirty="0">
                <a:latin typeface="+mj-lt"/>
              </a:rPr>
              <a:t>Suicide Prevention – Know the Signs</a:t>
            </a:r>
          </a:p>
        </p:txBody>
      </p:sp>
      <p:sp>
        <p:nvSpPr>
          <p:cNvPr id="11" name="Slide Number Placeholder 5"/>
          <p:cNvSpPr txBox="1">
            <a:spLocks/>
          </p:cNvSpPr>
          <p:nvPr/>
        </p:nvSpPr>
        <p:spPr bwMode="auto">
          <a:xfrm>
            <a:off x="6553205" y="6470654"/>
            <a:ext cx="2511425" cy="4021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pitchFamily="34" charset="0"/>
                <a:ea typeface="Geneva" pitchFamily="127" charset="-128"/>
                <a:cs typeface="Arial" pitchFamily="34" charset="0"/>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pitchFamily="34" charset="0"/>
                <a:ea typeface="Geneva" pitchFamily="127" charset="-128"/>
                <a:cs typeface="Arial" pitchFamily="34" charset="0"/>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pitchFamily="34" charset="0"/>
                <a:ea typeface="Geneva" pitchFamily="127" charset="-128"/>
                <a:cs typeface="Arial" pitchFamily="34" charset="0"/>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5pPr>
            <a:lvl6pPr marL="25146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6pPr>
            <a:lvl7pPr marL="29718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7pPr>
            <a:lvl8pPr marL="34290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8pPr>
            <a:lvl9pPr marL="38862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9pPr>
          </a:lstStyle>
          <a:p>
            <a:pPr algn="r" eaLnBrk="1" hangingPunct="1">
              <a:spcBef>
                <a:spcPct val="0"/>
              </a:spcBef>
              <a:buClrTx/>
              <a:buSzTx/>
              <a:buFontTx/>
              <a:buNone/>
            </a:pPr>
            <a:fld id="{3C89A126-F836-4C8D-A7DA-D81F6D3A3868}" type="slidenum">
              <a:rPr lang="en-US" altLang="en-US" sz="1000" smtClean="0">
                <a:solidFill>
                  <a:prstClr val="white"/>
                </a:solidFill>
              </a:rPr>
              <a:pPr algn="r" eaLnBrk="1" hangingPunct="1">
                <a:spcBef>
                  <a:spcPct val="0"/>
                </a:spcBef>
                <a:buClrTx/>
                <a:buSzTx/>
                <a:buFontTx/>
                <a:buNone/>
              </a:pPr>
              <a:t>3</a:t>
            </a:fld>
            <a:endParaRPr lang="en-US" altLang="en-US" sz="1000" dirty="0">
              <a:solidFill>
                <a:prstClr val="white"/>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906412"/>
            <a:ext cx="2525794"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148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Why focus on Men? </a:t>
            </a:r>
          </a:p>
        </p:txBody>
      </p:sp>
      <p:sp>
        <p:nvSpPr>
          <p:cNvPr id="3" name="Content Placeholder 2"/>
          <p:cNvSpPr>
            <a:spLocks noGrp="1"/>
          </p:cNvSpPr>
          <p:nvPr>
            <p:ph idx="1"/>
          </p:nvPr>
        </p:nvSpPr>
        <p:spPr>
          <a:xfrm>
            <a:off x="91798" y="1256640"/>
            <a:ext cx="6309002" cy="4902860"/>
          </a:xfrm>
        </p:spPr>
        <p:txBody>
          <a:bodyPr>
            <a:normAutofit/>
          </a:bodyPr>
          <a:lstStyle/>
          <a:p>
            <a:pPr marL="457200" indent="-457200"/>
            <a:r>
              <a:rPr lang="en-US" sz="2800" dirty="0" smtClean="0">
                <a:latin typeface="+mn-lt"/>
              </a:rPr>
              <a:t>Men </a:t>
            </a:r>
            <a:r>
              <a:rPr lang="en-US" sz="2800" dirty="0">
                <a:latin typeface="+mn-lt"/>
              </a:rPr>
              <a:t>are at disproportionately high risk of suicide</a:t>
            </a:r>
          </a:p>
          <a:p>
            <a:pPr marL="1127125" lvl="1" indent="-457200">
              <a:buClr>
                <a:schemeClr val="accent5"/>
              </a:buClr>
            </a:pPr>
            <a:r>
              <a:rPr lang="en-US" dirty="0">
                <a:latin typeface="+mn-lt"/>
              </a:rPr>
              <a:t>Rates are rising among men in the middle years</a:t>
            </a:r>
          </a:p>
          <a:p>
            <a:pPr marL="457200" indent="-457200"/>
            <a:r>
              <a:rPr lang="en-US" sz="2800" dirty="0">
                <a:latin typeface="+mn-lt"/>
              </a:rPr>
              <a:t>Warning signs </a:t>
            </a:r>
            <a:r>
              <a:rPr lang="en-US" sz="2800" dirty="0" smtClean="0">
                <a:latin typeface="+mn-lt"/>
              </a:rPr>
              <a:t>of depression and suicide may </a:t>
            </a:r>
            <a:r>
              <a:rPr lang="en-US" sz="2800" dirty="0">
                <a:latin typeface="+mn-lt"/>
              </a:rPr>
              <a:t>be missed – or misinterpreted</a:t>
            </a:r>
          </a:p>
          <a:p>
            <a:pPr marL="457200" indent="-457200"/>
            <a:r>
              <a:rPr lang="en-US" sz="2800" dirty="0" smtClean="0">
                <a:latin typeface="+mn-lt"/>
              </a:rPr>
              <a:t>Men </a:t>
            </a:r>
            <a:r>
              <a:rPr lang="en-US" sz="2800" dirty="0">
                <a:latin typeface="+mn-lt"/>
              </a:rPr>
              <a:t>often use highly lethal means, such as </a:t>
            </a:r>
            <a:r>
              <a:rPr lang="en-US" sz="2800" dirty="0" smtClean="0">
                <a:latin typeface="+mn-lt"/>
              </a:rPr>
              <a:t>firearms, in their attempts</a:t>
            </a:r>
            <a:endParaRPr lang="en-US" sz="2800" dirty="0">
              <a:latin typeface="+mn-lt"/>
            </a:endParaRPr>
          </a:p>
        </p:txBody>
      </p:sp>
      <p:pic>
        <p:nvPicPr>
          <p:cNvPr id="4" name="Picture 3" descr="Screen Shot 2017-06-28 at 1.52.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358900"/>
            <a:ext cx="2651909" cy="4800600"/>
          </a:xfrm>
          <a:prstGeom prst="rect">
            <a:avLst/>
          </a:prstGeom>
        </p:spPr>
      </p:pic>
    </p:spTree>
    <p:extLst>
      <p:ext uri="{BB962C8B-B14F-4D97-AF65-F5344CB8AC3E}">
        <p14:creationId xmlns:p14="http://schemas.microsoft.com/office/powerpoint/2010/main" val="3122256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670" y="1504704"/>
            <a:ext cx="6326630" cy="4286496"/>
          </a:xfrm>
        </p:spPr>
        <p:txBody>
          <a:bodyPr/>
          <a:lstStyle/>
          <a:p>
            <a:pPr marL="457200" indent="-457200"/>
            <a:r>
              <a:rPr lang="en-US" sz="2400" dirty="0">
                <a:latin typeface="+mn-lt"/>
              </a:rPr>
              <a:t>From 1993-2013, 73,705 Californians died by suicide </a:t>
            </a:r>
          </a:p>
          <a:p>
            <a:pPr lvl="1">
              <a:buClr>
                <a:schemeClr val="accent6">
                  <a:lumMod val="50000"/>
                </a:schemeClr>
              </a:buClr>
            </a:pPr>
            <a:r>
              <a:rPr lang="en-US" sz="2400" dirty="0">
                <a:latin typeface="+mn-lt"/>
              </a:rPr>
              <a:t>78% (57,176) of those who died were male </a:t>
            </a:r>
          </a:p>
          <a:p>
            <a:pPr marL="457200" indent="-457200">
              <a:buClr>
                <a:schemeClr val="accent6">
                  <a:lumMod val="50000"/>
                </a:schemeClr>
              </a:buClr>
            </a:pPr>
            <a:r>
              <a:rPr lang="en-US" sz="2400" dirty="0">
                <a:latin typeface="+mn-lt"/>
              </a:rPr>
              <a:t>In 2013, more than one-third of California men who died of suicide were between the ages of 45-64.  </a:t>
            </a:r>
          </a:p>
          <a:p>
            <a:pPr lvl="1">
              <a:buClr>
                <a:schemeClr val="accent6">
                  <a:lumMod val="50000"/>
                </a:schemeClr>
              </a:buClr>
            </a:pPr>
            <a:r>
              <a:rPr lang="en-US" sz="2400" dirty="0">
                <a:latin typeface="+mn-lt"/>
              </a:rPr>
              <a:t>70% of the men were White, followed by Hispanic (17%) and Asian/Pacific Islander (8%). </a:t>
            </a:r>
          </a:p>
          <a:p>
            <a:pPr marL="0" indent="0">
              <a:buNone/>
            </a:pPr>
            <a:endParaRPr lang="en-US" dirty="0"/>
          </a:p>
        </p:txBody>
      </p:sp>
      <p:sp>
        <p:nvSpPr>
          <p:cNvPr id="3" name="Title 2"/>
          <p:cNvSpPr>
            <a:spLocks noGrp="1"/>
          </p:cNvSpPr>
          <p:nvPr>
            <p:ph type="title"/>
          </p:nvPr>
        </p:nvSpPr>
        <p:spPr/>
        <p:txBody>
          <a:bodyPr/>
          <a:lstStyle/>
          <a:p>
            <a:r>
              <a:rPr lang="en-US" dirty="0">
                <a:latin typeface="+mj-lt"/>
              </a:rPr>
              <a:t>CA Data on Suicide Among Men</a:t>
            </a:r>
          </a:p>
        </p:txBody>
      </p:sp>
      <p:sp>
        <p:nvSpPr>
          <p:cNvPr id="5" name="Rectangle 4"/>
          <p:cNvSpPr/>
          <p:nvPr/>
        </p:nvSpPr>
        <p:spPr>
          <a:xfrm>
            <a:off x="0" y="5739597"/>
            <a:ext cx="9722951" cy="276999"/>
          </a:xfrm>
          <a:prstGeom prst="rect">
            <a:avLst/>
          </a:prstGeom>
        </p:spPr>
        <p:txBody>
          <a:bodyPr wrap="square">
            <a:spAutoFit/>
          </a:bodyPr>
          <a:lstStyle/>
          <a:p>
            <a:r>
              <a:rPr lang="en-US" sz="1200" dirty="0"/>
              <a:t>CA Dept. of Public Health,  “Epicenter” CA Injury Data </a:t>
            </a:r>
            <a:r>
              <a:rPr lang="en-US" sz="1200" dirty="0" smtClean="0"/>
              <a:t>Online: http</a:t>
            </a:r>
            <a:r>
              <a:rPr lang="en-US" sz="1200" dirty="0"/>
              <a:t>://</a:t>
            </a:r>
            <a:r>
              <a:rPr lang="en-US" sz="1200" dirty="0" smtClean="0"/>
              <a:t>epicenter.cdph.ca.gov</a:t>
            </a:r>
            <a:endParaRPr lang="en-US" dirty="0"/>
          </a:p>
        </p:txBody>
      </p:sp>
      <p:sp>
        <p:nvSpPr>
          <p:cNvPr id="4" name="TextBox 3"/>
          <p:cNvSpPr txBox="1"/>
          <p:nvPr/>
        </p:nvSpPr>
        <p:spPr>
          <a:xfrm>
            <a:off x="544310" y="1352630"/>
            <a:ext cx="914400" cy="914400"/>
          </a:xfrm>
          <a:prstGeom prst="rect">
            <a:avLst/>
          </a:prstGeom>
        </p:spPr>
        <p:txBody>
          <a:bodyPr wrap="none" rtlCol="0">
            <a:normAutofit/>
          </a:bodyPr>
          <a:lstStyle/>
          <a:p>
            <a:pPr marL="0" indent="0">
              <a:lnSpc>
                <a:spcPct val="80000"/>
              </a:lnSpc>
              <a:buFont typeface="Arial"/>
              <a:buNone/>
            </a:pPr>
            <a:endParaRPr lang="en-US" sz="2000" dirty="0" err="1">
              <a:latin typeface="Arial"/>
              <a:cs typeface="Arial"/>
            </a:endParaRPr>
          </a:p>
        </p:txBody>
      </p:sp>
      <p:pic>
        <p:nvPicPr>
          <p:cNvPr id="6" name="Picture 5" descr="Screen Shot 2017-06-28 at 3.3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1" y="1266945"/>
            <a:ext cx="1671718" cy="1692155"/>
          </a:xfrm>
          <a:prstGeom prst="rect">
            <a:avLst/>
          </a:prstGeom>
        </p:spPr>
      </p:pic>
    </p:spTree>
    <p:extLst>
      <p:ext uri="{BB962C8B-B14F-4D97-AF65-F5344CB8AC3E}">
        <p14:creationId xmlns:p14="http://schemas.microsoft.com/office/powerpoint/2010/main" val="2909424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Means of Suicide</a:t>
            </a:r>
          </a:p>
        </p:txBody>
      </p:sp>
      <p:sp>
        <p:nvSpPr>
          <p:cNvPr id="7" name="TextBox 6"/>
          <p:cNvSpPr txBox="1"/>
          <p:nvPr/>
        </p:nvSpPr>
        <p:spPr>
          <a:xfrm>
            <a:off x="5355771" y="5700156"/>
            <a:ext cx="914400" cy="914400"/>
          </a:xfrm>
          <a:prstGeom prst="rect">
            <a:avLst/>
          </a:prstGeom>
        </p:spPr>
        <p:txBody>
          <a:bodyPr wrap="none" rtlCol="0">
            <a:normAutofit/>
          </a:bodyPr>
          <a:lstStyle/>
          <a:p>
            <a:pPr marL="0" indent="0">
              <a:lnSpc>
                <a:spcPct val="80000"/>
              </a:lnSpc>
              <a:buFont typeface="Arial"/>
              <a:buNone/>
            </a:pPr>
            <a:endParaRPr lang="en-US" sz="2000" dirty="0" err="1">
              <a:latin typeface="Arial"/>
              <a:cs typeface="Arial"/>
            </a:endParaRPr>
          </a:p>
        </p:txBody>
      </p:sp>
      <p:sp>
        <p:nvSpPr>
          <p:cNvPr id="8" name="Rectangle 7"/>
          <p:cNvSpPr/>
          <p:nvPr/>
        </p:nvSpPr>
        <p:spPr>
          <a:xfrm>
            <a:off x="0" y="5702053"/>
            <a:ext cx="2933204" cy="646331"/>
          </a:xfrm>
          <a:prstGeom prst="rect">
            <a:avLst/>
          </a:prstGeom>
        </p:spPr>
        <p:txBody>
          <a:bodyPr wrap="square">
            <a:spAutoFit/>
          </a:bodyPr>
          <a:lstStyle/>
          <a:p>
            <a:r>
              <a:rPr lang="en-US" sz="1200" dirty="0"/>
              <a:t>CA Dept. of Public Health </a:t>
            </a:r>
          </a:p>
          <a:p>
            <a:r>
              <a:rPr lang="en-US" sz="1200" dirty="0"/>
              <a:t>“Epicenter” CA Injury Data Online:</a:t>
            </a:r>
          </a:p>
          <a:p>
            <a:r>
              <a:rPr lang="en-US" sz="1200" dirty="0"/>
              <a:t>http://</a:t>
            </a:r>
            <a:r>
              <a:rPr lang="en-US" sz="1200" dirty="0" smtClean="0"/>
              <a:t>epicenter.cdph.ca.gov</a:t>
            </a:r>
            <a:endParaRPr lang="en-US" dirty="0"/>
          </a:p>
        </p:txBody>
      </p:sp>
      <p:graphicFrame>
        <p:nvGraphicFramePr>
          <p:cNvPr id="9" name="Chart 8"/>
          <p:cNvGraphicFramePr/>
          <p:nvPr>
            <p:extLst>
              <p:ext uri="{D42A27DB-BD31-4B8C-83A1-F6EECF244321}">
                <p14:modId xmlns:p14="http://schemas.microsoft.com/office/powerpoint/2010/main" val="1943772522"/>
              </p:ext>
            </p:extLst>
          </p:nvPr>
        </p:nvGraphicFramePr>
        <p:xfrm>
          <a:off x="190501" y="1298316"/>
          <a:ext cx="4356100" cy="4265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3934511841"/>
              </p:ext>
            </p:extLst>
          </p:nvPr>
        </p:nvGraphicFramePr>
        <p:xfrm>
          <a:off x="4622800" y="1381259"/>
          <a:ext cx="4381499" cy="41827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737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fontAlgn="auto">
              <a:lnSpc>
                <a:spcPct val="130000"/>
              </a:lnSpc>
              <a:spcBef>
                <a:spcPts val="800"/>
              </a:spcBef>
              <a:spcAft>
                <a:spcPts val="600"/>
              </a:spcAft>
              <a:buNone/>
              <a:defRPr/>
            </a:pPr>
            <a:r>
              <a:rPr lang="en-US" sz="2800" u="sng" dirty="0">
                <a:solidFill>
                  <a:srgbClr val="3B5191"/>
                </a:solidFill>
              </a:rPr>
              <a:t>Warning signs</a:t>
            </a:r>
            <a:r>
              <a:rPr lang="en-US" sz="2800" dirty="0">
                <a:solidFill>
                  <a:srgbClr val="00535E"/>
                </a:solidFill>
              </a:rPr>
              <a:t>: </a:t>
            </a:r>
            <a:r>
              <a:rPr lang="en-US" sz="2800" dirty="0">
                <a:solidFill>
                  <a:srgbClr val="FF6600"/>
                </a:solidFill>
              </a:rPr>
              <a:t/>
            </a:r>
            <a:br>
              <a:rPr lang="en-US" sz="2800" dirty="0">
                <a:solidFill>
                  <a:srgbClr val="FF6600"/>
                </a:solidFill>
              </a:rPr>
            </a:br>
            <a:r>
              <a:rPr lang="en-US" sz="2800" dirty="0"/>
              <a:t>Specific behavioral or emotional clues that may indicate suicidal intent (“red flags”)</a:t>
            </a:r>
            <a:br>
              <a:rPr lang="en-US" sz="2800" dirty="0"/>
            </a:br>
            <a:endParaRPr lang="en-US" sz="2800" dirty="0"/>
          </a:p>
          <a:p>
            <a:pPr marL="0" indent="0" fontAlgn="auto">
              <a:lnSpc>
                <a:spcPct val="130000"/>
              </a:lnSpc>
              <a:spcBef>
                <a:spcPts val="800"/>
              </a:spcBef>
              <a:spcAft>
                <a:spcPts val="600"/>
              </a:spcAft>
              <a:buNone/>
              <a:defRPr/>
            </a:pPr>
            <a:r>
              <a:rPr lang="en-US" sz="2800" u="sng" dirty="0">
                <a:solidFill>
                  <a:schemeClr val="accent5"/>
                </a:solidFill>
              </a:rPr>
              <a:t>Risk factors</a:t>
            </a:r>
            <a:r>
              <a:rPr lang="en-US" sz="2800" dirty="0"/>
              <a:t>: </a:t>
            </a:r>
            <a:br>
              <a:rPr lang="en-US" sz="2800" dirty="0"/>
            </a:br>
            <a:r>
              <a:rPr lang="en-US" sz="2800" dirty="0"/>
              <a:t>Conditions or circumstances that may elevate a person’s risk for suicide</a:t>
            </a:r>
          </a:p>
          <a:p>
            <a:endParaRPr lang="en-US" sz="2800" dirty="0"/>
          </a:p>
        </p:txBody>
      </p:sp>
      <p:sp>
        <p:nvSpPr>
          <p:cNvPr id="3" name="Title 2"/>
          <p:cNvSpPr>
            <a:spLocks noGrp="1"/>
          </p:cNvSpPr>
          <p:nvPr>
            <p:ph type="title"/>
          </p:nvPr>
        </p:nvSpPr>
        <p:spPr/>
        <p:txBody>
          <a:bodyPr/>
          <a:lstStyle/>
          <a:p>
            <a:r>
              <a:rPr lang="en-US" dirty="0">
                <a:latin typeface="Calibri" charset="0"/>
              </a:rPr>
              <a:t>Warning Signs and Risk Factors</a:t>
            </a:r>
            <a:endParaRPr lang="en-US" dirty="0"/>
          </a:p>
        </p:txBody>
      </p:sp>
    </p:spTree>
    <p:extLst>
      <p:ext uri="{BB962C8B-B14F-4D97-AF65-F5344CB8AC3E}">
        <p14:creationId xmlns:p14="http://schemas.microsoft.com/office/powerpoint/2010/main" val="767270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2874" y="1548740"/>
            <a:ext cx="8180387" cy="4274168"/>
          </a:xfrm>
        </p:spPr>
        <p:txBody>
          <a:bodyPr/>
          <a:lstStyle/>
          <a:p>
            <a:pPr fontAlgn="auto">
              <a:lnSpc>
                <a:spcPct val="110000"/>
              </a:lnSpc>
              <a:spcBef>
                <a:spcPts val="800"/>
              </a:spcBef>
              <a:spcAft>
                <a:spcPts val="1800"/>
              </a:spcAft>
              <a:defRPr/>
            </a:pPr>
            <a:r>
              <a:rPr lang="en-US" sz="2400" dirty="0"/>
              <a:t>Threatening to hurt or kill oneself, or talking of wanting to hurt or kill oneself</a:t>
            </a:r>
          </a:p>
          <a:p>
            <a:pPr fontAlgn="auto">
              <a:lnSpc>
                <a:spcPct val="110000"/>
              </a:lnSpc>
              <a:spcBef>
                <a:spcPts val="800"/>
              </a:spcBef>
              <a:spcAft>
                <a:spcPts val="1800"/>
              </a:spcAft>
              <a:defRPr/>
            </a:pPr>
            <a:r>
              <a:rPr lang="en-US" sz="2400" dirty="0"/>
              <a:t>Looking for ways to kill oneself (purchasing a gun, stockpiling pills, etc.)</a:t>
            </a:r>
          </a:p>
          <a:p>
            <a:pPr fontAlgn="auto">
              <a:lnSpc>
                <a:spcPct val="110000"/>
              </a:lnSpc>
              <a:spcBef>
                <a:spcPts val="800"/>
              </a:spcBef>
              <a:spcAft>
                <a:spcPts val="1800"/>
              </a:spcAft>
              <a:defRPr/>
            </a:pPr>
            <a:r>
              <a:rPr lang="en-US" sz="2400" dirty="0"/>
              <a:t>Talking or writing about death, dying, or suicide, when these actions are out of the ordinary for the </a:t>
            </a:r>
            <a:r>
              <a:rPr lang="en-US" sz="2400" dirty="0" smtClean="0"/>
              <a:t>person</a:t>
            </a:r>
            <a:endParaRPr lang="en-US" sz="2400" dirty="0">
              <a:latin typeface="+mn-lt"/>
            </a:endParaRPr>
          </a:p>
          <a:p>
            <a:pPr marL="0" indent="0" algn="ctr">
              <a:spcBef>
                <a:spcPts val="0"/>
              </a:spcBef>
              <a:buNone/>
            </a:pPr>
            <a:r>
              <a:rPr lang="en-US" sz="2400" b="1" i="1" dirty="0">
                <a:solidFill>
                  <a:srgbClr val="000090"/>
                </a:solidFill>
                <a:latin typeface="+mn-lt"/>
              </a:rPr>
              <a:t>These are especially concerning when the behavior is new, has increased, or seems related to a painful event , loss or change</a:t>
            </a:r>
            <a:r>
              <a:rPr lang="en-US" sz="2400" dirty="0">
                <a:solidFill>
                  <a:srgbClr val="000090"/>
                </a:solidFill>
                <a:latin typeface="+mn-lt"/>
              </a:rPr>
              <a:t>. </a:t>
            </a:r>
          </a:p>
        </p:txBody>
      </p:sp>
      <p:sp>
        <p:nvSpPr>
          <p:cNvPr id="3" name="Title 2"/>
          <p:cNvSpPr>
            <a:spLocks noGrp="1"/>
          </p:cNvSpPr>
          <p:nvPr>
            <p:ph type="title"/>
          </p:nvPr>
        </p:nvSpPr>
        <p:spPr>
          <a:xfrm>
            <a:off x="362874" y="234953"/>
            <a:ext cx="8323929" cy="893233"/>
          </a:xfrm>
        </p:spPr>
        <p:txBody>
          <a:bodyPr/>
          <a:lstStyle/>
          <a:p>
            <a:r>
              <a:rPr lang="en-US" dirty="0">
                <a:latin typeface="+mj-lt"/>
              </a:rPr>
              <a:t>Critical Warning Signs</a:t>
            </a:r>
          </a:p>
        </p:txBody>
      </p:sp>
      <p:sp>
        <p:nvSpPr>
          <p:cNvPr id="4" name="TextBox 3"/>
          <p:cNvSpPr txBox="1"/>
          <p:nvPr/>
        </p:nvSpPr>
        <p:spPr>
          <a:xfrm>
            <a:off x="874195" y="5822908"/>
            <a:ext cx="914400" cy="914400"/>
          </a:xfrm>
          <a:prstGeom prst="rect">
            <a:avLst/>
          </a:prstGeom>
        </p:spPr>
        <p:txBody>
          <a:bodyPr wrap="none" rtlCol="0">
            <a:normAutofit/>
          </a:bodyPr>
          <a:lstStyle/>
          <a:p>
            <a:pPr marL="0" indent="0">
              <a:lnSpc>
                <a:spcPct val="80000"/>
              </a:lnSpc>
              <a:buFont typeface="Arial"/>
              <a:buNone/>
            </a:pPr>
            <a:endParaRPr lang="en-US" sz="2000" dirty="0" err="1">
              <a:latin typeface="Arial"/>
              <a:cs typeface="Arial"/>
            </a:endParaRPr>
          </a:p>
        </p:txBody>
      </p:sp>
    </p:spTree>
    <p:extLst>
      <p:ext uri="{BB962C8B-B14F-4D97-AF65-F5344CB8AC3E}">
        <p14:creationId xmlns:p14="http://schemas.microsoft.com/office/powerpoint/2010/main" val="2888019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116" y="1366103"/>
            <a:ext cx="8180387" cy="4544484"/>
          </a:xfrm>
        </p:spPr>
        <p:txBody>
          <a:bodyPr/>
          <a:lstStyle/>
          <a:p>
            <a:pPr marL="457200" indent="-457200"/>
            <a:r>
              <a:rPr lang="en-US" sz="2400" dirty="0">
                <a:latin typeface="+mn-lt"/>
              </a:rPr>
              <a:t>Feeling hopeless and/ or worthless; fear of becoming a burden. </a:t>
            </a:r>
          </a:p>
          <a:p>
            <a:pPr marL="457200" indent="-457200"/>
            <a:r>
              <a:rPr lang="en-US" sz="2400" dirty="0">
                <a:latin typeface="+mn-lt"/>
              </a:rPr>
              <a:t>A preoccupation with death or a lack of concern about personal </a:t>
            </a:r>
            <a:r>
              <a:rPr lang="en-US" sz="2400" dirty="0" smtClean="0">
                <a:latin typeface="+mn-lt"/>
              </a:rPr>
              <a:t>safety; recklessness</a:t>
            </a:r>
            <a:r>
              <a:rPr lang="en-US" sz="2400" dirty="0">
                <a:latin typeface="+mn-lt"/>
              </a:rPr>
              <a:t>. </a:t>
            </a:r>
            <a:endParaRPr lang="en-US" sz="2400" dirty="0" smtClean="0">
              <a:latin typeface="+mn-lt"/>
            </a:endParaRPr>
          </a:p>
          <a:p>
            <a:pPr marL="457200" indent="-457200"/>
            <a:r>
              <a:rPr lang="en-US" sz="2400" dirty="0"/>
              <a:t>Feeling trapped, a sense of downward spiral and no way </a:t>
            </a:r>
            <a:r>
              <a:rPr lang="en-US" sz="2400" dirty="0" smtClean="0"/>
              <a:t>out</a:t>
            </a:r>
            <a:endParaRPr lang="en-US" sz="2400" dirty="0">
              <a:latin typeface="+mn-lt"/>
            </a:endParaRPr>
          </a:p>
          <a:p>
            <a:pPr marL="457200" indent="-457200"/>
            <a:r>
              <a:rPr lang="en-US" sz="2400" dirty="0">
                <a:latin typeface="+mn-lt"/>
              </a:rPr>
              <a:t>Increasing use of substances, especially alcohol.</a:t>
            </a:r>
          </a:p>
          <a:p>
            <a:pPr marL="457200" indent="-457200"/>
            <a:r>
              <a:rPr lang="en-US" sz="2400" dirty="0">
                <a:latin typeface="+mn-lt"/>
              </a:rPr>
              <a:t>Anger, irritability, resentment, seeking revenge</a:t>
            </a:r>
          </a:p>
          <a:p>
            <a:pPr marL="457200" indent="-457200"/>
            <a:r>
              <a:rPr lang="en-US" sz="2400" dirty="0">
                <a:latin typeface="+mn-lt"/>
              </a:rPr>
              <a:t>Changes in sleep</a:t>
            </a:r>
          </a:p>
          <a:p>
            <a:pPr marL="457200" indent="-457200"/>
            <a:r>
              <a:rPr lang="en-US" sz="2400" dirty="0">
                <a:latin typeface="+mn-lt"/>
              </a:rPr>
              <a:t>Withdrawal, isolation</a:t>
            </a:r>
          </a:p>
          <a:p>
            <a:pPr marL="457200" indent="-457200"/>
            <a:endParaRPr lang="en-US" sz="2400" dirty="0"/>
          </a:p>
        </p:txBody>
      </p:sp>
      <p:sp>
        <p:nvSpPr>
          <p:cNvPr id="3" name="Title 2"/>
          <p:cNvSpPr>
            <a:spLocks noGrp="1"/>
          </p:cNvSpPr>
          <p:nvPr>
            <p:ph type="title"/>
          </p:nvPr>
        </p:nvSpPr>
        <p:spPr/>
        <p:txBody>
          <a:bodyPr/>
          <a:lstStyle/>
          <a:p>
            <a:r>
              <a:rPr lang="en-US" dirty="0" smtClean="0">
                <a:latin typeface="+mj-lt"/>
              </a:rPr>
              <a:t>Additional Warning Signs for Men</a:t>
            </a:r>
            <a:endParaRPr lang="en-US" dirty="0">
              <a:latin typeface="+mj-lt"/>
            </a:endParaRPr>
          </a:p>
        </p:txBody>
      </p:sp>
    </p:spTree>
    <p:extLst>
      <p:ext uri="{BB962C8B-B14F-4D97-AF65-F5344CB8AC3E}">
        <p14:creationId xmlns:p14="http://schemas.microsoft.com/office/powerpoint/2010/main" val="3325861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
      <a:dk1>
        <a:srgbClr val="00535E"/>
      </a:dk1>
      <a:lt1>
        <a:sysClr val="window" lastClr="FFFFFF"/>
      </a:lt1>
      <a:dk2>
        <a:srgbClr val="00535E"/>
      </a:dk2>
      <a:lt2>
        <a:srgbClr val="65A5A4"/>
      </a:lt2>
      <a:accent1>
        <a:srgbClr val="00B1B0"/>
      </a:accent1>
      <a:accent2>
        <a:srgbClr val="FAA635"/>
      </a:accent2>
      <a:accent3>
        <a:srgbClr val="ABDDD5"/>
      </a:accent3>
      <a:accent4>
        <a:srgbClr val="8064A2"/>
      </a:accent4>
      <a:accent5>
        <a:srgbClr val="4BACC6"/>
      </a:accent5>
      <a:accent6>
        <a:srgbClr val="F79646"/>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3.xml><?xml version="1.0" encoding="utf-8"?>
<a:theme xmlns:a="http://schemas.openxmlformats.org/drawingml/2006/main" name="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15396</TotalTime>
  <Words>2923</Words>
  <Application>Microsoft Office PowerPoint</Application>
  <PresentationFormat>On-screen Show (4:3)</PresentationFormat>
  <Paragraphs>225</Paragraphs>
  <Slides>23</Slides>
  <Notes>22</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Custom Design</vt:lpstr>
      <vt:lpstr>1_Custom Design</vt:lpstr>
      <vt:lpstr> </vt:lpstr>
      <vt:lpstr>Each Mind Matters </vt:lpstr>
      <vt:lpstr>Suicide Prevention – Know the Signs</vt:lpstr>
      <vt:lpstr>Why focus on Men? </vt:lpstr>
      <vt:lpstr>CA Data on Suicide Among Men</vt:lpstr>
      <vt:lpstr>Means of Suicide</vt:lpstr>
      <vt:lpstr>Warning Signs and Risk Factors</vt:lpstr>
      <vt:lpstr>Critical Warning Signs</vt:lpstr>
      <vt:lpstr>Additional Warning Signs for Men</vt:lpstr>
      <vt:lpstr>Risk Factors Among Men</vt:lpstr>
      <vt:lpstr>Risk Factors Among Men (cont’d)</vt:lpstr>
      <vt:lpstr>Sociocultural Risk Factors Among Men</vt:lpstr>
      <vt:lpstr>What Might Depression Look Like in Men?</vt:lpstr>
      <vt:lpstr>Protective Factors for Men</vt:lpstr>
      <vt:lpstr>Preventing Suicide in Men</vt:lpstr>
      <vt:lpstr>Keys to Prevention</vt:lpstr>
      <vt:lpstr>How to Start the Conversation</vt:lpstr>
      <vt:lpstr>Some questions to start the conversation</vt:lpstr>
      <vt:lpstr>Crisis Support Resources</vt:lpstr>
      <vt:lpstr>Each Mind Matters Resources</vt:lpstr>
      <vt:lpstr>Educational Campaigns</vt:lpstr>
      <vt:lpstr>Lethal Means Resources</vt:lpstr>
      <vt:lpstr>Thank You </vt:lpstr>
    </vt:vector>
  </TitlesOfParts>
  <Company>AdEase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adease</dc:creator>
  <cp:lastModifiedBy>Rosa</cp:lastModifiedBy>
  <cp:revision>583</cp:revision>
  <cp:lastPrinted>2014-04-15T19:30:33Z</cp:lastPrinted>
  <dcterms:created xsi:type="dcterms:W3CDTF">2012-07-12T19:52:39Z</dcterms:created>
  <dcterms:modified xsi:type="dcterms:W3CDTF">2017-07-03T16:06:03Z</dcterms:modified>
</cp:coreProperties>
</file>